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notesSlides/notesSlide6.xml" ContentType="application/vnd.openxmlformats-officedocument.presentationml.notesSlide+xml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ms-office.legacyDiagramTex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Default Extension="gif" ContentType="image/gif"/>
  <Default Extension="vml" ContentType="application/vnd.openxmlformats-officedocument.vmlDrawing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theme/theme3.xml" ContentType="application/vnd.openxmlformats-officedocument.them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83"/>
  </p:notesMasterIdLst>
  <p:handoutMasterIdLst>
    <p:handoutMasterId r:id="rId284"/>
  </p:handoutMasterIdLst>
  <p:sldIdLst>
    <p:sldId id="262" r:id="rId2"/>
    <p:sldId id="263" r:id="rId3"/>
    <p:sldId id="432" r:id="rId4"/>
    <p:sldId id="257" r:id="rId5"/>
    <p:sldId id="260" r:id="rId6"/>
    <p:sldId id="261" r:id="rId7"/>
    <p:sldId id="430" r:id="rId8"/>
    <p:sldId id="567" r:id="rId9"/>
    <p:sldId id="568" r:id="rId10"/>
    <p:sldId id="569" r:id="rId11"/>
    <p:sldId id="570" r:id="rId12"/>
    <p:sldId id="571" r:id="rId13"/>
    <p:sldId id="566" r:id="rId14"/>
    <p:sldId id="572" r:id="rId15"/>
    <p:sldId id="431" r:id="rId16"/>
    <p:sldId id="268" r:id="rId17"/>
    <p:sldId id="273" r:id="rId18"/>
    <p:sldId id="274" r:id="rId19"/>
    <p:sldId id="275" r:id="rId20"/>
    <p:sldId id="276" r:id="rId21"/>
    <p:sldId id="433" r:id="rId22"/>
    <p:sldId id="434" r:id="rId23"/>
    <p:sldId id="437" r:id="rId24"/>
    <p:sldId id="555" r:id="rId25"/>
    <p:sldId id="442" r:id="rId26"/>
    <p:sldId id="443" r:id="rId27"/>
    <p:sldId id="444" r:id="rId28"/>
    <p:sldId id="445" r:id="rId29"/>
    <p:sldId id="447" r:id="rId30"/>
    <p:sldId id="446" r:id="rId31"/>
    <p:sldId id="277" r:id="rId32"/>
    <p:sldId id="278" r:id="rId33"/>
    <p:sldId id="280" r:id="rId34"/>
    <p:sldId id="281" r:id="rId35"/>
    <p:sldId id="573" r:id="rId36"/>
    <p:sldId id="574" r:id="rId37"/>
    <p:sldId id="575" r:id="rId38"/>
    <p:sldId id="576" r:id="rId39"/>
    <p:sldId id="279" r:id="rId40"/>
    <p:sldId id="284" r:id="rId41"/>
    <p:sldId id="285" r:id="rId42"/>
    <p:sldId id="283" r:id="rId43"/>
    <p:sldId id="286" r:id="rId44"/>
    <p:sldId id="289" r:id="rId45"/>
    <p:sldId id="290" r:id="rId46"/>
    <p:sldId id="291" r:id="rId47"/>
    <p:sldId id="292" r:id="rId48"/>
    <p:sldId id="293" r:id="rId49"/>
    <p:sldId id="294" r:id="rId50"/>
    <p:sldId id="296" r:id="rId51"/>
    <p:sldId id="295" r:id="rId52"/>
    <p:sldId id="297" r:id="rId53"/>
    <p:sldId id="298" r:id="rId54"/>
    <p:sldId id="516" r:id="rId55"/>
    <p:sldId id="299" r:id="rId56"/>
    <p:sldId id="300" r:id="rId57"/>
    <p:sldId id="313" r:id="rId58"/>
    <p:sldId id="534" r:id="rId59"/>
    <p:sldId id="536" r:id="rId60"/>
    <p:sldId id="537" r:id="rId61"/>
    <p:sldId id="538" r:id="rId62"/>
    <p:sldId id="302" r:id="rId63"/>
    <p:sldId id="303" r:id="rId64"/>
    <p:sldId id="305" r:id="rId65"/>
    <p:sldId id="304" r:id="rId66"/>
    <p:sldId id="306" r:id="rId67"/>
    <p:sldId id="307" r:id="rId68"/>
    <p:sldId id="308" r:id="rId69"/>
    <p:sldId id="309" r:id="rId70"/>
    <p:sldId id="310" r:id="rId71"/>
    <p:sldId id="311" r:id="rId72"/>
    <p:sldId id="315" r:id="rId73"/>
    <p:sldId id="316" r:id="rId74"/>
    <p:sldId id="301" r:id="rId75"/>
    <p:sldId id="317" r:id="rId76"/>
    <p:sldId id="318" r:id="rId77"/>
    <p:sldId id="319" r:id="rId78"/>
    <p:sldId id="320" r:id="rId79"/>
    <p:sldId id="321" r:id="rId80"/>
    <p:sldId id="322" r:id="rId81"/>
    <p:sldId id="326" r:id="rId82"/>
    <p:sldId id="327" r:id="rId83"/>
    <p:sldId id="323" r:id="rId84"/>
    <p:sldId id="324" r:id="rId85"/>
    <p:sldId id="312" r:id="rId86"/>
    <p:sldId id="584" r:id="rId87"/>
    <p:sldId id="325" r:id="rId88"/>
    <p:sldId id="539" r:id="rId89"/>
    <p:sldId id="540" r:id="rId90"/>
    <p:sldId id="541" r:id="rId91"/>
    <p:sldId id="542" r:id="rId92"/>
    <p:sldId id="328" r:id="rId93"/>
    <p:sldId id="329" r:id="rId94"/>
    <p:sldId id="330" r:id="rId95"/>
    <p:sldId id="331" r:id="rId96"/>
    <p:sldId id="332" r:id="rId97"/>
    <p:sldId id="333" r:id="rId98"/>
    <p:sldId id="334" r:id="rId99"/>
    <p:sldId id="335" r:id="rId100"/>
    <p:sldId id="367" r:id="rId101"/>
    <p:sldId id="369" r:id="rId102"/>
    <p:sldId id="368" r:id="rId103"/>
    <p:sldId id="336" r:id="rId104"/>
    <p:sldId id="535" r:id="rId105"/>
    <p:sldId id="543" r:id="rId106"/>
    <p:sldId id="544" r:id="rId107"/>
    <p:sldId id="337" r:id="rId108"/>
    <p:sldId id="338" r:id="rId109"/>
    <p:sldId id="339" r:id="rId110"/>
    <p:sldId id="340" r:id="rId111"/>
    <p:sldId id="341" r:id="rId112"/>
    <p:sldId id="342" r:id="rId113"/>
    <p:sldId id="343" r:id="rId114"/>
    <p:sldId id="471" r:id="rId115"/>
    <p:sldId id="344" r:id="rId116"/>
    <p:sldId id="345" r:id="rId117"/>
    <p:sldId id="585" r:id="rId118"/>
    <p:sldId id="346" r:id="rId119"/>
    <p:sldId id="349" r:id="rId120"/>
    <p:sldId id="350" r:id="rId121"/>
    <p:sldId id="352" r:id="rId122"/>
    <p:sldId id="347" r:id="rId123"/>
    <p:sldId id="348" r:id="rId124"/>
    <p:sldId id="351" r:id="rId125"/>
    <p:sldId id="353" r:id="rId126"/>
    <p:sldId id="546" r:id="rId127"/>
    <p:sldId id="553" r:id="rId128"/>
    <p:sldId id="545" r:id="rId129"/>
    <p:sldId id="552" r:id="rId130"/>
    <p:sldId id="547" r:id="rId131"/>
    <p:sldId id="354" r:id="rId132"/>
    <p:sldId id="355" r:id="rId133"/>
    <p:sldId id="587" r:id="rId134"/>
    <p:sldId id="356" r:id="rId135"/>
    <p:sldId id="588" r:id="rId136"/>
    <p:sldId id="357" r:id="rId137"/>
    <p:sldId id="358" r:id="rId138"/>
    <p:sldId id="469" r:id="rId139"/>
    <p:sldId id="359" r:id="rId140"/>
    <p:sldId id="360" r:id="rId141"/>
    <p:sldId id="583" r:id="rId142"/>
    <p:sldId id="582" r:id="rId143"/>
    <p:sldId id="361" r:id="rId144"/>
    <p:sldId id="362" r:id="rId145"/>
    <p:sldId id="363" r:id="rId146"/>
    <p:sldId id="364" r:id="rId147"/>
    <p:sldId id="365" r:id="rId148"/>
    <p:sldId id="366" r:id="rId149"/>
    <p:sldId id="468" r:id="rId150"/>
    <p:sldId id="504" r:id="rId151"/>
    <p:sldId id="370" r:id="rId152"/>
    <p:sldId id="371" r:id="rId153"/>
    <p:sldId id="372" r:id="rId154"/>
    <p:sldId id="373" r:id="rId155"/>
    <p:sldId id="559" r:id="rId156"/>
    <p:sldId id="560" r:id="rId157"/>
    <p:sldId id="561" r:id="rId158"/>
    <p:sldId id="562" r:id="rId159"/>
    <p:sldId id="563" r:id="rId160"/>
    <p:sldId id="376" r:id="rId161"/>
    <p:sldId id="377" r:id="rId162"/>
    <p:sldId id="378" r:id="rId163"/>
    <p:sldId id="577" r:id="rId164"/>
    <p:sldId id="589" r:id="rId165"/>
    <p:sldId id="485" r:id="rId166"/>
    <p:sldId id="486" r:id="rId167"/>
    <p:sldId id="379" r:id="rId168"/>
    <p:sldId id="380" r:id="rId169"/>
    <p:sldId id="381" r:id="rId170"/>
    <p:sldId id="382" r:id="rId171"/>
    <p:sldId id="383" r:id="rId172"/>
    <p:sldId id="384" r:id="rId173"/>
    <p:sldId id="385" r:id="rId174"/>
    <p:sldId id="386" r:id="rId175"/>
    <p:sldId id="387" r:id="rId176"/>
    <p:sldId id="388" r:id="rId177"/>
    <p:sldId id="590" r:id="rId178"/>
    <p:sldId id="389" r:id="rId179"/>
    <p:sldId id="390" r:id="rId180"/>
    <p:sldId id="391" r:id="rId181"/>
    <p:sldId id="579" r:id="rId182"/>
    <p:sldId id="488" r:id="rId183"/>
    <p:sldId id="580" r:id="rId184"/>
    <p:sldId id="395" r:id="rId185"/>
    <p:sldId id="398" r:id="rId186"/>
    <p:sldId id="467" r:id="rId187"/>
    <p:sldId id="399" r:id="rId188"/>
    <p:sldId id="397" r:id="rId189"/>
    <p:sldId id="400" r:id="rId190"/>
    <p:sldId id="396" r:id="rId191"/>
    <p:sldId id="402" r:id="rId192"/>
    <p:sldId id="581" r:id="rId193"/>
    <p:sldId id="403" r:id="rId194"/>
    <p:sldId id="404" r:id="rId195"/>
    <p:sldId id="405" r:id="rId196"/>
    <p:sldId id="406" r:id="rId197"/>
    <p:sldId id="413" r:id="rId198"/>
    <p:sldId id="407" r:id="rId199"/>
    <p:sldId id="408" r:id="rId200"/>
    <p:sldId id="409" r:id="rId201"/>
    <p:sldId id="410" r:id="rId202"/>
    <p:sldId id="411" r:id="rId203"/>
    <p:sldId id="412" r:id="rId204"/>
    <p:sldId id="461" r:id="rId205"/>
    <p:sldId id="462" r:id="rId206"/>
    <p:sldId id="463" r:id="rId207"/>
    <p:sldId id="415" r:id="rId208"/>
    <p:sldId id="416" r:id="rId209"/>
    <p:sldId id="417" r:id="rId210"/>
    <p:sldId id="414" r:id="rId211"/>
    <p:sldId id="418" r:id="rId212"/>
    <p:sldId id="421" r:id="rId213"/>
    <p:sldId id="419" r:id="rId214"/>
    <p:sldId id="422" r:id="rId215"/>
    <p:sldId id="423" r:id="rId216"/>
    <p:sldId id="424" r:id="rId217"/>
    <p:sldId id="428" r:id="rId218"/>
    <p:sldId id="427" r:id="rId219"/>
    <p:sldId id="425" r:id="rId220"/>
    <p:sldId id="586" r:id="rId221"/>
    <p:sldId id="429" r:id="rId222"/>
    <p:sldId id="426" r:id="rId223"/>
    <p:sldId id="451" r:id="rId224"/>
    <p:sldId id="450" r:id="rId225"/>
    <p:sldId id="448" r:id="rId226"/>
    <p:sldId id="452" r:id="rId227"/>
    <p:sldId id="591" r:id="rId228"/>
    <p:sldId id="455" r:id="rId229"/>
    <p:sldId id="592" r:id="rId230"/>
    <p:sldId id="464" r:id="rId231"/>
    <p:sldId id="456" r:id="rId232"/>
    <p:sldId id="375" r:id="rId233"/>
    <p:sldId id="465" r:id="rId234"/>
    <p:sldId id="466" r:id="rId235"/>
    <p:sldId id="457" r:id="rId236"/>
    <p:sldId id="470" r:id="rId237"/>
    <p:sldId id="565" r:id="rId238"/>
    <p:sldId id="472" r:id="rId239"/>
    <p:sldId id="473" r:id="rId240"/>
    <p:sldId id="525" r:id="rId241"/>
    <p:sldId id="526" r:id="rId242"/>
    <p:sldId id="527" r:id="rId243"/>
    <p:sldId id="528" r:id="rId244"/>
    <p:sldId id="529" r:id="rId245"/>
    <p:sldId id="530" r:id="rId246"/>
    <p:sldId id="441" r:id="rId247"/>
    <p:sldId id="477" r:id="rId248"/>
    <p:sldId id="478" r:id="rId249"/>
    <p:sldId id="482" r:id="rId250"/>
    <p:sldId id="479" r:id="rId251"/>
    <p:sldId id="480" r:id="rId252"/>
    <p:sldId id="483" r:id="rId253"/>
    <p:sldId id="489" r:id="rId254"/>
    <p:sldId id="490" r:id="rId255"/>
    <p:sldId id="494" r:id="rId256"/>
    <p:sldId id="491" r:id="rId257"/>
    <p:sldId id="493" r:id="rId258"/>
    <p:sldId id="492" r:id="rId259"/>
    <p:sldId id="481" r:id="rId260"/>
    <p:sldId id="496" r:id="rId261"/>
    <p:sldId id="497" r:id="rId262"/>
    <p:sldId id="502" r:id="rId263"/>
    <p:sldId id="499" r:id="rId264"/>
    <p:sldId id="501" r:id="rId265"/>
    <p:sldId id="500" r:id="rId266"/>
    <p:sldId id="420" r:id="rId267"/>
    <p:sldId id="505" r:id="rId268"/>
    <p:sldId id="503" r:id="rId269"/>
    <p:sldId id="506" r:id="rId270"/>
    <p:sldId id="507" r:id="rId271"/>
    <p:sldId id="508" r:id="rId272"/>
    <p:sldId id="578" r:id="rId273"/>
    <p:sldId id="510" r:id="rId274"/>
    <p:sldId id="509" r:id="rId275"/>
    <p:sldId id="511" r:id="rId276"/>
    <p:sldId id="512" r:id="rId277"/>
    <p:sldId id="522" r:id="rId278"/>
    <p:sldId id="523" r:id="rId279"/>
    <p:sldId id="532" r:id="rId280"/>
    <p:sldId id="531" r:id="rId281"/>
    <p:sldId id="533" r:id="rId28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64" autoAdjust="0"/>
    <p:restoredTop sz="94472" autoAdjust="0"/>
  </p:normalViewPr>
  <p:slideViewPr>
    <p:cSldViewPr>
      <p:cViewPr varScale="1">
        <p:scale>
          <a:sx n="80" d="100"/>
          <a:sy n="80" d="100"/>
        </p:scale>
        <p:origin x="-14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909"/>
    </p:cViewPr>
  </p:sorterViewPr>
  <p:notesViewPr>
    <p:cSldViewPr>
      <p:cViewPr varScale="1">
        <p:scale>
          <a:sx n="66" d="100"/>
          <a:sy n="66" d="100"/>
        </p:scale>
        <p:origin x="-3187" y="-91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microsoft.com/office/2006/relationships/legacyDocTextInfo" Target="legacyDocTextInfo.bin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3" Type="http://schemas.openxmlformats.org/officeDocument/2006/relationships/slide" Target="slides/slide212.xml"/><Relationship Id="rId218" Type="http://schemas.openxmlformats.org/officeDocument/2006/relationships/slide" Target="slides/slide217.xml"/><Relationship Id="rId234" Type="http://schemas.openxmlformats.org/officeDocument/2006/relationships/slide" Target="slides/slide233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theme" Target="theme/theme1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handoutMaster" Target="handoutMasters/handoutMaster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presProps" Target="presProp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drawings/_rels/vmlDrawing2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10.bin"/><Relationship Id="rId7" Type="http://schemas.microsoft.com/office/2006/relationships/legacyDiagramText" Target="legacyDiagramText14.bin"/><Relationship Id="rId2" Type="http://schemas.microsoft.com/office/2006/relationships/legacyDiagramText" Target="legacyDiagramText9.bin"/><Relationship Id="rId1" Type="http://schemas.microsoft.com/office/2006/relationships/legacyDiagramText" Target="legacyDiagramText8.bin"/><Relationship Id="rId6" Type="http://schemas.microsoft.com/office/2006/relationships/legacyDiagramText" Target="legacyDiagramText13.bin"/><Relationship Id="rId5" Type="http://schemas.microsoft.com/office/2006/relationships/legacyDiagramText" Target="legacyDiagramText12.bin"/><Relationship Id="rId4" Type="http://schemas.microsoft.com/office/2006/relationships/legacyDiagramText" Target="legacyDiagramText11.bin"/></Relationships>
</file>

<file path=ppt/drawings/_rels/vmlDrawing3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17.bin"/><Relationship Id="rId7" Type="http://schemas.microsoft.com/office/2006/relationships/legacyDiagramText" Target="legacyDiagramText21.bin"/><Relationship Id="rId2" Type="http://schemas.microsoft.com/office/2006/relationships/legacyDiagramText" Target="legacyDiagramText16.bin"/><Relationship Id="rId1" Type="http://schemas.microsoft.com/office/2006/relationships/legacyDiagramText" Target="legacyDiagramText15.bin"/><Relationship Id="rId6" Type="http://schemas.microsoft.com/office/2006/relationships/legacyDiagramText" Target="legacyDiagramText20.bin"/><Relationship Id="rId5" Type="http://schemas.microsoft.com/office/2006/relationships/legacyDiagramText" Target="legacyDiagramText19.bin"/><Relationship Id="rId4" Type="http://schemas.microsoft.com/office/2006/relationships/legacyDiagramText" Target="legacyDiagramText18.bin"/></Relationships>
</file>

<file path=ppt/drawings/_rels/vmlDrawing4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24.bin"/><Relationship Id="rId7" Type="http://schemas.microsoft.com/office/2006/relationships/legacyDiagramText" Target="legacyDiagramText28.bin"/><Relationship Id="rId2" Type="http://schemas.microsoft.com/office/2006/relationships/legacyDiagramText" Target="legacyDiagramText23.bin"/><Relationship Id="rId1" Type="http://schemas.microsoft.com/office/2006/relationships/legacyDiagramText" Target="legacyDiagramText22.bin"/><Relationship Id="rId6" Type="http://schemas.microsoft.com/office/2006/relationships/legacyDiagramText" Target="legacyDiagramText27.bin"/><Relationship Id="rId5" Type="http://schemas.microsoft.com/office/2006/relationships/legacyDiagramText" Target="legacyDiagramText26.bin"/><Relationship Id="rId4" Type="http://schemas.microsoft.com/office/2006/relationships/legacyDiagramText" Target="legacyDiagramText25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EEE9C-9FBC-4500-BE4E-76022723E8CE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0B35C-27D6-45E7-BBCA-2C4E8EBA9C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72016-BC43-4080-933C-E607ABED49B6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20FCE-1B04-4A6C-BE45-BAA9BE1B3B6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0FCE-1B04-4A6C-BE45-BAA9BE1B3B65}" type="slidenum">
              <a:rPr lang="ru-RU" smtClean="0"/>
              <a:pPr/>
              <a:t>81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0FCE-1B04-4A6C-BE45-BAA9BE1B3B65}" type="slidenum">
              <a:rPr lang="ru-RU" smtClean="0"/>
              <a:pPr/>
              <a:t>86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0FCE-1B04-4A6C-BE45-BAA9BE1B3B65}" type="slidenum">
              <a:rPr lang="ru-RU" smtClean="0"/>
              <a:pPr/>
              <a:t>160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0FCE-1B04-4A6C-BE45-BAA9BE1B3B65}" type="slidenum">
              <a:rPr lang="ru-RU" smtClean="0"/>
              <a:pPr/>
              <a:t>163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0FCE-1B04-4A6C-BE45-BAA9BE1B3B65}" type="slidenum">
              <a:rPr lang="ru-RU" smtClean="0"/>
              <a:pPr/>
              <a:t>218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0FCE-1B04-4A6C-BE45-BAA9BE1B3B65}" type="slidenum">
              <a:rPr lang="ru-RU" smtClean="0"/>
              <a:pPr/>
              <a:t>220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0FCE-1B04-4A6C-BE45-BAA9BE1B3B65}" type="slidenum">
              <a:rPr lang="ru-RU" smtClean="0"/>
              <a:pPr/>
              <a:t>271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858EB8-F0F6-4F78-B94B-108C0897FE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353FC393-98C3-4774-AF73-99F692508DB2}" type="datetimeFigureOut">
              <a:rPr lang="ru-RU" smtClean="0"/>
              <a:pPr/>
              <a:t>10.12.2020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272FCD4E-B9CE-4D88-AB8C-CBED38164FD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://rw6ase.narod.ru/000/tw/leningrad_t2_00.jpg" TargetMode="External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7.png"/><Relationship Id="rId3" Type="http://schemas.openxmlformats.org/officeDocument/2006/relationships/image" Target="../media/image242.jpeg"/><Relationship Id="rId7" Type="http://schemas.openxmlformats.org/officeDocument/2006/relationships/image" Target="../media/image246.jpe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5.jpe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Relationship Id="rId9" Type="http://schemas.openxmlformats.org/officeDocument/2006/relationships/image" Target="../media/image248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1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6.jpeg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3" Type="http://schemas.openxmlformats.org/officeDocument/2006/relationships/image" Target="../media/image258.jpeg"/><Relationship Id="rId7" Type="http://schemas.openxmlformats.org/officeDocument/2006/relationships/image" Target="../media/image262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1.jpeg"/><Relationship Id="rId5" Type="http://schemas.openxmlformats.org/officeDocument/2006/relationships/image" Target="../media/image260.jpeg"/><Relationship Id="rId4" Type="http://schemas.openxmlformats.org/officeDocument/2006/relationships/image" Target="../media/image259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3" Type="http://schemas.openxmlformats.org/officeDocument/2006/relationships/image" Target="../media/image266.jpeg"/><Relationship Id="rId7" Type="http://schemas.openxmlformats.org/officeDocument/2006/relationships/image" Target="../media/image270.jpeg"/><Relationship Id="rId2" Type="http://schemas.openxmlformats.org/officeDocument/2006/relationships/hyperlink" Target="http://images.yandex.ru/yandsearch?source=wiz&amp;fp=1&amp;uinfo=ww-1269-wh-593-fw-1044-fh-448-pd-1.5&amp;p=1&amp;text=vi%20%D0%B2%D1%81%D0%B5%D0%BC%D0%B8%D1%80%D0%BD%D1%8B%D0%B9%20%D1%84%D0%B5%D1%81%D1%82%D0%B8%D0%B2%D0%B0%D0%BB%D1%8C%20%D0%BC%D0%BE%D0%BB%D0%BE%D0%B4%D1%91%D0%B6%D0%B8%20%D0%B8%20%D1%81%D1%82%D1%83%D0%B4%D0%B5%D0%BD%D1%82%D0%BE%D0%B2%20%D1%84%D0%BE%D1%82%D0%BE&amp;noreask=1&amp;pos=52&amp;rpt=simage&amp;lr=213&amp;img_url=http://inmsk.ru/images/35304/45/353044565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9.jpeg"/><Relationship Id="rId5" Type="http://schemas.openxmlformats.org/officeDocument/2006/relationships/image" Target="../media/image268.jpeg"/><Relationship Id="rId4" Type="http://schemas.openxmlformats.org/officeDocument/2006/relationships/image" Target="../media/image267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7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85.jpe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jpeg"/><Relationship Id="rId3" Type="http://schemas.openxmlformats.org/officeDocument/2006/relationships/image" Target="../media/image288.png"/><Relationship Id="rId7" Type="http://schemas.openxmlformats.org/officeDocument/2006/relationships/image" Target="../media/image291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0.jpeg"/><Relationship Id="rId5" Type="http://schemas.openxmlformats.org/officeDocument/2006/relationships/image" Target="../media/image289.jpeg"/><Relationship Id="rId4" Type="http://schemas.openxmlformats.org/officeDocument/2006/relationships/hyperlink" Target="http://kinory.narod.ru/images/img38990375.jpg" TargetMode="Externa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jpeg"/><Relationship Id="rId3" Type="http://schemas.openxmlformats.org/officeDocument/2006/relationships/image" Target="../media/image294.jpeg"/><Relationship Id="rId7" Type="http://schemas.openxmlformats.org/officeDocument/2006/relationships/image" Target="../media/image296.jpe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5.jpeg"/><Relationship Id="rId11" Type="http://schemas.openxmlformats.org/officeDocument/2006/relationships/image" Target="../media/image300.jpeg"/><Relationship Id="rId5" Type="http://schemas.openxmlformats.org/officeDocument/2006/relationships/image" Target="../media/image286.jpeg"/><Relationship Id="rId10" Type="http://schemas.openxmlformats.org/officeDocument/2006/relationships/image" Target="../media/image299.jpeg"/><Relationship Id="rId4" Type="http://schemas.openxmlformats.org/officeDocument/2006/relationships/image" Target="../media/image288.png"/><Relationship Id="rId9" Type="http://schemas.openxmlformats.org/officeDocument/2006/relationships/image" Target="../media/image298.jpe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jpeg"/><Relationship Id="rId3" Type="http://schemas.openxmlformats.org/officeDocument/2006/relationships/image" Target="../media/image302.jpeg"/><Relationship Id="rId7" Type="http://schemas.openxmlformats.org/officeDocument/2006/relationships/image" Target="../media/image306.jpeg"/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5.jpeg"/><Relationship Id="rId5" Type="http://schemas.openxmlformats.org/officeDocument/2006/relationships/image" Target="../media/image304.jpeg"/><Relationship Id="rId10" Type="http://schemas.openxmlformats.org/officeDocument/2006/relationships/image" Target="../media/image309.jpeg"/><Relationship Id="rId4" Type="http://schemas.openxmlformats.org/officeDocument/2006/relationships/image" Target="../media/image303.jpeg"/><Relationship Id="rId9" Type="http://schemas.openxmlformats.org/officeDocument/2006/relationships/image" Target="../media/image308.jpe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jpeg"/><Relationship Id="rId3" Type="http://schemas.openxmlformats.org/officeDocument/2006/relationships/image" Target="../media/image311.jpeg"/><Relationship Id="rId7" Type="http://schemas.openxmlformats.org/officeDocument/2006/relationships/image" Target="../media/image191.jpeg"/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4.jpeg"/><Relationship Id="rId11" Type="http://schemas.openxmlformats.org/officeDocument/2006/relationships/image" Target="../media/image316.jpeg"/><Relationship Id="rId5" Type="http://schemas.openxmlformats.org/officeDocument/2006/relationships/image" Target="../media/image195.jpeg"/><Relationship Id="rId10" Type="http://schemas.openxmlformats.org/officeDocument/2006/relationships/image" Target="../media/image315.jpeg"/><Relationship Id="rId4" Type="http://schemas.openxmlformats.org/officeDocument/2006/relationships/image" Target="../media/image312.jpeg"/><Relationship Id="rId9" Type="http://schemas.openxmlformats.org/officeDocument/2006/relationships/image" Target="../media/image3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9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7" Type="http://schemas.openxmlformats.org/officeDocument/2006/relationships/image" Target="../media/image325.jpeg"/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4.jpeg"/><Relationship Id="rId5" Type="http://schemas.openxmlformats.org/officeDocument/2006/relationships/image" Target="../media/image323.jpeg"/><Relationship Id="rId4" Type="http://schemas.openxmlformats.org/officeDocument/2006/relationships/image" Target="../media/image322.jpe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326.jpe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7" Type="http://schemas.openxmlformats.org/officeDocument/2006/relationships/image" Target="../media/image333.jpeg"/><Relationship Id="rId2" Type="http://schemas.openxmlformats.org/officeDocument/2006/relationships/image" Target="../media/image3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2.jpeg"/><Relationship Id="rId5" Type="http://schemas.openxmlformats.org/officeDocument/2006/relationships/image" Target="../media/image331.jpeg"/><Relationship Id="rId4" Type="http://schemas.openxmlformats.org/officeDocument/2006/relationships/image" Target="../media/image330.jpe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334.jpeg"/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image" Target="../media/image33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9.jpeg"/><Relationship Id="rId4" Type="http://schemas.openxmlformats.org/officeDocument/2006/relationships/image" Target="../media/image338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7" Type="http://schemas.openxmlformats.org/officeDocument/2006/relationships/image" Target="../media/image345.jpeg"/><Relationship Id="rId2" Type="http://schemas.openxmlformats.org/officeDocument/2006/relationships/image" Target="../media/image3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4.jpeg"/><Relationship Id="rId5" Type="http://schemas.openxmlformats.org/officeDocument/2006/relationships/image" Target="../media/image343.jpeg"/><Relationship Id="rId4" Type="http://schemas.openxmlformats.org/officeDocument/2006/relationships/image" Target="../media/image342.jpe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2.jpeg"/><Relationship Id="rId3" Type="http://schemas.openxmlformats.org/officeDocument/2006/relationships/image" Target="../media/image347.jpeg"/><Relationship Id="rId7" Type="http://schemas.openxmlformats.org/officeDocument/2006/relationships/image" Target="../media/image351.jpeg"/><Relationship Id="rId2" Type="http://schemas.openxmlformats.org/officeDocument/2006/relationships/image" Target="../media/image3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0.jpeg"/><Relationship Id="rId5" Type="http://schemas.openxmlformats.org/officeDocument/2006/relationships/image" Target="../media/image349.jpeg"/><Relationship Id="rId4" Type="http://schemas.openxmlformats.org/officeDocument/2006/relationships/image" Target="../media/image348.jpeg"/><Relationship Id="rId9" Type="http://schemas.openxmlformats.org/officeDocument/2006/relationships/image" Target="../media/image35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eg"/><Relationship Id="rId7" Type="http://schemas.openxmlformats.org/officeDocument/2006/relationships/image" Target="../media/image359.jpeg"/><Relationship Id="rId2" Type="http://schemas.openxmlformats.org/officeDocument/2006/relationships/image" Target="../media/image35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8.jpeg"/><Relationship Id="rId5" Type="http://schemas.openxmlformats.org/officeDocument/2006/relationships/image" Target="../media/image357.jpeg"/><Relationship Id="rId4" Type="http://schemas.openxmlformats.org/officeDocument/2006/relationships/image" Target="../media/image356.jpe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jpeg"/><Relationship Id="rId3" Type="http://schemas.openxmlformats.org/officeDocument/2006/relationships/image" Target="../media/image361.jpeg"/><Relationship Id="rId7" Type="http://schemas.openxmlformats.org/officeDocument/2006/relationships/image" Target="../media/image365.jpeg"/><Relationship Id="rId2" Type="http://schemas.openxmlformats.org/officeDocument/2006/relationships/image" Target="../media/image3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4.jpeg"/><Relationship Id="rId5" Type="http://schemas.openxmlformats.org/officeDocument/2006/relationships/image" Target="../media/image363.jpeg"/><Relationship Id="rId4" Type="http://schemas.openxmlformats.org/officeDocument/2006/relationships/image" Target="../media/image362.jpe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jpeg"/><Relationship Id="rId3" Type="http://schemas.openxmlformats.org/officeDocument/2006/relationships/image" Target="../media/image368.jpeg"/><Relationship Id="rId7" Type="http://schemas.openxmlformats.org/officeDocument/2006/relationships/image" Target="../media/image371.jpeg"/><Relationship Id="rId2" Type="http://schemas.openxmlformats.org/officeDocument/2006/relationships/image" Target="../media/image3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0.jpeg"/><Relationship Id="rId5" Type="http://schemas.openxmlformats.org/officeDocument/2006/relationships/hyperlink" Target="http://www.vokrug.tv/pic/person/8/f/7/2/medium_8f7203ac359e68d62359e268e64501b5.jpeg" TargetMode="External"/><Relationship Id="rId10" Type="http://schemas.openxmlformats.org/officeDocument/2006/relationships/image" Target="../media/image374.jpeg"/><Relationship Id="rId4" Type="http://schemas.openxmlformats.org/officeDocument/2006/relationships/image" Target="../media/image369.jpeg"/><Relationship Id="rId9" Type="http://schemas.openxmlformats.org/officeDocument/2006/relationships/image" Target="../media/image373.jpe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8.jpeg"/><Relationship Id="rId4" Type="http://schemas.openxmlformats.org/officeDocument/2006/relationships/image" Target="../media/image37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jpeg"/><Relationship Id="rId3" Type="http://schemas.openxmlformats.org/officeDocument/2006/relationships/image" Target="../media/image380.jpeg"/><Relationship Id="rId7" Type="http://schemas.openxmlformats.org/officeDocument/2006/relationships/image" Target="../media/image383.jpeg"/><Relationship Id="rId2" Type="http://schemas.openxmlformats.org/officeDocument/2006/relationships/image" Target="../media/image3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2.jpeg"/><Relationship Id="rId5" Type="http://schemas.openxmlformats.org/officeDocument/2006/relationships/image" Target="../media/image381.jpeg"/><Relationship Id="rId10" Type="http://schemas.openxmlformats.org/officeDocument/2006/relationships/image" Target="../media/image386.jpeg"/><Relationship Id="rId4" Type="http://schemas.openxmlformats.org/officeDocument/2006/relationships/hyperlink" Target="http://images50.fotki.com/v1558/photos/7/1545517/7802330/_7-vi.jpg" TargetMode="External"/><Relationship Id="rId9" Type="http://schemas.openxmlformats.org/officeDocument/2006/relationships/image" Target="../media/image385.jpe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1.jpeg"/><Relationship Id="rId5" Type="http://schemas.openxmlformats.org/officeDocument/2006/relationships/image" Target="../media/image390.jpeg"/><Relationship Id="rId4" Type="http://schemas.openxmlformats.org/officeDocument/2006/relationships/image" Target="../media/image389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image" Target="../media/image38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1.jpeg"/><Relationship Id="rId5" Type="http://schemas.openxmlformats.org/officeDocument/2006/relationships/image" Target="../media/image390.jpeg"/><Relationship Id="rId4" Type="http://schemas.openxmlformats.org/officeDocument/2006/relationships/image" Target="../media/image389.jpe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8.jpeg"/><Relationship Id="rId3" Type="http://schemas.openxmlformats.org/officeDocument/2006/relationships/image" Target="../media/image393.jpeg"/><Relationship Id="rId7" Type="http://schemas.openxmlformats.org/officeDocument/2006/relationships/image" Target="../media/image397.jpeg"/><Relationship Id="rId2" Type="http://schemas.openxmlformats.org/officeDocument/2006/relationships/image" Target="../media/image3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6.jpeg"/><Relationship Id="rId5" Type="http://schemas.openxmlformats.org/officeDocument/2006/relationships/image" Target="../media/image395.jpeg"/><Relationship Id="rId4" Type="http://schemas.openxmlformats.org/officeDocument/2006/relationships/image" Target="../media/image394.jpeg"/><Relationship Id="rId9" Type="http://schemas.openxmlformats.org/officeDocument/2006/relationships/image" Target="../media/image399.jpe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6.jpeg"/><Relationship Id="rId3" Type="http://schemas.openxmlformats.org/officeDocument/2006/relationships/image" Target="../media/image401.jpeg"/><Relationship Id="rId7" Type="http://schemas.openxmlformats.org/officeDocument/2006/relationships/image" Target="../media/image405.jpeg"/><Relationship Id="rId2" Type="http://schemas.openxmlformats.org/officeDocument/2006/relationships/image" Target="../media/image40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4.jpeg"/><Relationship Id="rId5" Type="http://schemas.openxmlformats.org/officeDocument/2006/relationships/image" Target="../media/image403.jpeg"/><Relationship Id="rId4" Type="http://schemas.openxmlformats.org/officeDocument/2006/relationships/image" Target="../media/image402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8.jpeg"/><Relationship Id="rId2" Type="http://schemas.openxmlformats.org/officeDocument/2006/relationships/image" Target="../media/image40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9.jpeg"/><Relationship Id="rId4" Type="http://schemas.openxmlformats.org/officeDocument/2006/relationships/image" Target="../media/image176.jpe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5.jpeg"/><Relationship Id="rId3" Type="http://schemas.openxmlformats.org/officeDocument/2006/relationships/hyperlink" Target="http://www.zdorovieinfo.ru/upload/contents/487/kadr-myzuka-12.02.99.jpg" TargetMode="External"/><Relationship Id="rId7" Type="http://schemas.openxmlformats.org/officeDocument/2006/relationships/image" Target="../media/image414.jpeg"/><Relationship Id="rId2" Type="http://schemas.openxmlformats.org/officeDocument/2006/relationships/image" Target="../media/image4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3.jpeg"/><Relationship Id="rId11" Type="http://schemas.openxmlformats.org/officeDocument/2006/relationships/image" Target="../media/image418.jpeg"/><Relationship Id="rId5" Type="http://schemas.openxmlformats.org/officeDocument/2006/relationships/image" Target="../media/image412.jpeg"/><Relationship Id="rId10" Type="http://schemas.openxmlformats.org/officeDocument/2006/relationships/image" Target="../media/image417.jpeg"/><Relationship Id="rId4" Type="http://schemas.openxmlformats.org/officeDocument/2006/relationships/image" Target="../media/image411.jpeg"/><Relationship Id="rId9" Type="http://schemas.openxmlformats.org/officeDocument/2006/relationships/image" Target="../media/image416.jpeg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3.jpeg"/><Relationship Id="rId13" Type="http://schemas.openxmlformats.org/officeDocument/2006/relationships/image" Target="../media/image428.jpeg"/><Relationship Id="rId3" Type="http://schemas.openxmlformats.org/officeDocument/2006/relationships/image" Target="../media/image420.jpeg"/><Relationship Id="rId7" Type="http://schemas.openxmlformats.org/officeDocument/2006/relationships/hyperlink" Target="http://images.yandex.ru/yandsearch?source=psearch&amp;img_url=http://savepic.ru/223142m.jpg&amp;uinfo=sw-1269-sh-593-fw-1044-fh-448-pd-1&amp;text=%D0%93%D0%BE%D0%BB%D1%83%D0%B1%D0%BE%D0%B9%20%D0%BE%D0%B3%D0%BE%D0%BD%D1%91%D0%BA%20%D0%B8%D1%81%D1%82%D0%BE%D1%80%D0%B8%D1%8F&amp;noreask=1&amp;pos=13&amp;lr=213&amp;rpt=simage" TargetMode="External"/><Relationship Id="rId12" Type="http://schemas.openxmlformats.org/officeDocument/2006/relationships/image" Target="../media/image427.jpeg"/><Relationship Id="rId2" Type="http://schemas.openxmlformats.org/officeDocument/2006/relationships/image" Target="../media/image419.jpeg"/><Relationship Id="rId16" Type="http://schemas.openxmlformats.org/officeDocument/2006/relationships/image" Target="../media/image4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2.jpeg"/><Relationship Id="rId11" Type="http://schemas.openxmlformats.org/officeDocument/2006/relationships/image" Target="../media/image426.jpeg"/><Relationship Id="rId5" Type="http://schemas.openxmlformats.org/officeDocument/2006/relationships/hyperlink" Target="http://images.yandex.ru/yandsearch?source=psearch&amp;img_url=http://s02.yapfiles.ru/files/524164/d46a6d4286b095b225feb6c177f_prev.jpg&amp;uinfo=sw-1269-sh-593-fw-0-fh-448-pd-1&amp;text=%D0%93%D0%BE%D0%BB%D1%83%D0%B1%D0%BE%D0%B9%20%D0%BE%D0%B3%D0%BE%D0%BD%D1%91%D0%BA%20%D0%B8%D1%81%D1%82%D0%BE%D1%80%D0%B8%D1%8F&amp;noreask=1&amp;pos=1&amp;lr=213&amp;rpt=simage" TargetMode="External"/><Relationship Id="rId15" Type="http://schemas.openxmlformats.org/officeDocument/2006/relationships/image" Target="../media/image430.jpeg"/><Relationship Id="rId10" Type="http://schemas.openxmlformats.org/officeDocument/2006/relationships/image" Target="../media/image425.jpeg"/><Relationship Id="rId4" Type="http://schemas.openxmlformats.org/officeDocument/2006/relationships/image" Target="../media/image421.jpeg"/><Relationship Id="rId9" Type="http://schemas.openxmlformats.org/officeDocument/2006/relationships/image" Target="../media/image424.jpeg"/><Relationship Id="rId14" Type="http://schemas.openxmlformats.org/officeDocument/2006/relationships/image" Target="../media/image429.jpeg"/></Relationships>
</file>

<file path=ppt/slides/_rels/slide1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7.jpeg"/><Relationship Id="rId3" Type="http://schemas.openxmlformats.org/officeDocument/2006/relationships/image" Target="../media/image432.jpeg"/><Relationship Id="rId7" Type="http://schemas.openxmlformats.org/officeDocument/2006/relationships/image" Target="../media/image436.jpeg"/><Relationship Id="rId2" Type="http://schemas.openxmlformats.org/officeDocument/2006/relationships/hyperlink" Target="http://www.kino-teatr.ru/kino/screenwriter/sov/23789/foto/30763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5.jpeg"/><Relationship Id="rId5" Type="http://schemas.openxmlformats.org/officeDocument/2006/relationships/image" Target="../media/image434.jpeg"/><Relationship Id="rId4" Type="http://schemas.openxmlformats.org/officeDocument/2006/relationships/image" Target="../media/image433.jpeg"/><Relationship Id="rId9" Type="http://schemas.openxmlformats.org/officeDocument/2006/relationships/image" Target="../media/image438.jpe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5.jpeg"/><Relationship Id="rId3" Type="http://schemas.openxmlformats.org/officeDocument/2006/relationships/image" Target="../media/image440.jpeg"/><Relationship Id="rId7" Type="http://schemas.openxmlformats.org/officeDocument/2006/relationships/image" Target="../media/image444.jpeg"/><Relationship Id="rId2" Type="http://schemas.openxmlformats.org/officeDocument/2006/relationships/image" Target="../media/image4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3.jpeg"/><Relationship Id="rId5" Type="http://schemas.openxmlformats.org/officeDocument/2006/relationships/image" Target="../media/image442.jpeg"/><Relationship Id="rId4" Type="http://schemas.openxmlformats.org/officeDocument/2006/relationships/image" Target="../media/image441.jpeg"/><Relationship Id="rId9" Type="http://schemas.openxmlformats.org/officeDocument/2006/relationships/image" Target="../media/image44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3.jpeg"/><Relationship Id="rId3" Type="http://schemas.openxmlformats.org/officeDocument/2006/relationships/image" Target="../media/image448.jpeg"/><Relationship Id="rId7" Type="http://schemas.openxmlformats.org/officeDocument/2006/relationships/image" Target="../media/image452.jpeg"/><Relationship Id="rId2" Type="http://schemas.openxmlformats.org/officeDocument/2006/relationships/image" Target="../media/image4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1.jpeg"/><Relationship Id="rId11" Type="http://schemas.openxmlformats.org/officeDocument/2006/relationships/image" Target="../media/image456.jpeg"/><Relationship Id="rId5" Type="http://schemas.openxmlformats.org/officeDocument/2006/relationships/image" Target="../media/image450.jpeg"/><Relationship Id="rId10" Type="http://schemas.openxmlformats.org/officeDocument/2006/relationships/image" Target="../media/image455.jpeg"/><Relationship Id="rId4" Type="http://schemas.openxmlformats.org/officeDocument/2006/relationships/image" Target="../media/image449.jpeg"/><Relationship Id="rId9" Type="http://schemas.openxmlformats.org/officeDocument/2006/relationships/image" Target="../media/image454.jpe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2.jpeg"/><Relationship Id="rId3" Type="http://schemas.openxmlformats.org/officeDocument/2006/relationships/image" Target="../media/image458.jpeg"/><Relationship Id="rId7" Type="http://schemas.openxmlformats.org/officeDocument/2006/relationships/hyperlink" Target="http://www.pavlovsk-spb.ru/images/stories/voina/BOR/SMIRNOV/rasskaz_o_geroizme.jpg" TargetMode="External"/><Relationship Id="rId2" Type="http://schemas.openxmlformats.org/officeDocument/2006/relationships/image" Target="../media/image45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1.jpeg"/><Relationship Id="rId11" Type="http://schemas.openxmlformats.org/officeDocument/2006/relationships/image" Target="../media/image465.jpeg"/><Relationship Id="rId5" Type="http://schemas.openxmlformats.org/officeDocument/2006/relationships/image" Target="../media/image460.jpeg"/><Relationship Id="rId10" Type="http://schemas.openxmlformats.org/officeDocument/2006/relationships/image" Target="../media/image464.jpeg"/><Relationship Id="rId4" Type="http://schemas.openxmlformats.org/officeDocument/2006/relationships/image" Target="../media/image459.jpeg"/><Relationship Id="rId9" Type="http://schemas.openxmlformats.org/officeDocument/2006/relationships/image" Target="../media/image463.jpeg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6.jpe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3.jpeg"/><Relationship Id="rId13" Type="http://schemas.openxmlformats.org/officeDocument/2006/relationships/image" Target="../media/image477.jpeg"/><Relationship Id="rId3" Type="http://schemas.openxmlformats.org/officeDocument/2006/relationships/image" Target="../media/image468.jpeg"/><Relationship Id="rId7" Type="http://schemas.openxmlformats.org/officeDocument/2006/relationships/image" Target="../media/image472.jpeg"/><Relationship Id="rId12" Type="http://schemas.openxmlformats.org/officeDocument/2006/relationships/hyperlink" Target="http://img1.liveinternet.ru/images/attach/c/1/55/637/55637634_ZguridiAleksMikh.jpg" TargetMode="External"/><Relationship Id="rId2" Type="http://schemas.openxmlformats.org/officeDocument/2006/relationships/image" Target="../media/image4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1.gif"/><Relationship Id="rId11" Type="http://schemas.openxmlformats.org/officeDocument/2006/relationships/image" Target="../media/image476.jpeg"/><Relationship Id="rId5" Type="http://schemas.openxmlformats.org/officeDocument/2006/relationships/image" Target="../media/image470.jpeg"/><Relationship Id="rId10" Type="http://schemas.openxmlformats.org/officeDocument/2006/relationships/image" Target="../media/image475.jpeg"/><Relationship Id="rId4" Type="http://schemas.openxmlformats.org/officeDocument/2006/relationships/image" Target="../media/image469.jpeg"/><Relationship Id="rId9" Type="http://schemas.openxmlformats.org/officeDocument/2006/relationships/image" Target="../media/image474.jpeg"/><Relationship Id="rId14" Type="http://schemas.openxmlformats.org/officeDocument/2006/relationships/image" Target="../media/image478.jpeg"/></Relationships>
</file>

<file path=ppt/slides/_rels/slide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3.jpeg"/><Relationship Id="rId3" Type="http://schemas.openxmlformats.org/officeDocument/2006/relationships/image" Target="../media/image480.png"/><Relationship Id="rId7" Type="http://schemas.openxmlformats.org/officeDocument/2006/relationships/image" Target="../media/image482.jpeg"/><Relationship Id="rId2" Type="http://schemas.openxmlformats.org/officeDocument/2006/relationships/image" Target="../media/image479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hita.ru/files/tv/img/af9aa137389bf99.jpg" TargetMode="External"/><Relationship Id="rId11" Type="http://schemas.openxmlformats.org/officeDocument/2006/relationships/image" Target="../media/image486.jpeg"/><Relationship Id="rId5" Type="http://schemas.openxmlformats.org/officeDocument/2006/relationships/image" Target="../media/image481.jpeg"/><Relationship Id="rId10" Type="http://schemas.openxmlformats.org/officeDocument/2006/relationships/image" Target="../media/image485.jpeg"/><Relationship Id="rId4" Type="http://schemas.openxmlformats.org/officeDocument/2006/relationships/image" Target="../media/image472.jpeg"/><Relationship Id="rId9" Type="http://schemas.openxmlformats.org/officeDocument/2006/relationships/image" Target="../media/image484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jpeg"/><Relationship Id="rId2" Type="http://schemas.openxmlformats.org/officeDocument/2006/relationships/image" Target="../media/image48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0.jpeg"/><Relationship Id="rId4" Type="http://schemas.openxmlformats.org/officeDocument/2006/relationships/image" Target="../media/image489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jpeg"/><Relationship Id="rId2" Type="http://schemas.openxmlformats.org/officeDocument/2006/relationships/image" Target="../media/image49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5.jpeg"/><Relationship Id="rId5" Type="http://schemas.openxmlformats.org/officeDocument/2006/relationships/image" Target="../media/image494.jpeg"/><Relationship Id="rId4" Type="http://schemas.openxmlformats.org/officeDocument/2006/relationships/image" Target="../media/image493.jpe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2.jpeg"/><Relationship Id="rId3" Type="http://schemas.openxmlformats.org/officeDocument/2006/relationships/image" Target="../media/image497.jpeg"/><Relationship Id="rId7" Type="http://schemas.openxmlformats.org/officeDocument/2006/relationships/image" Target="../media/image501.jpeg"/><Relationship Id="rId2" Type="http://schemas.openxmlformats.org/officeDocument/2006/relationships/image" Target="../media/image4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0.jpeg"/><Relationship Id="rId5" Type="http://schemas.openxmlformats.org/officeDocument/2006/relationships/image" Target="../media/image499.jpeg"/><Relationship Id="rId10" Type="http://schemas.openxmlformats.org/officeDocument/2006/relationships/image" Target="../media/image504.jpeg"/><Relationship Id="rId4" Type="http://schemas.openxmlformats.org/officeDocument/2006/relationships/image" Target="../media/image498.jpeg"/><Relationship Id="rId9" Type="http://schemas.openxmlformats.org/officeDocument/2006/relationships/image" Target="../media/image503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jpeg"/><Relationship Id="rId7" Type="http://schemas.openxmlformats.org/officeDocument/2006/relationships/image" Target="../media/image510.jpeg"/><Relationship Id="rId2" Type="http://schemas.openxmlformats.org/officeDocument/2006/relationships/image" Target="../media/image5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9.jpeg"/><Relationship Id="rId5" Type="http://schemas.openxmlformats.org/officeDocument/2006/relationships/image" Target="../media/image508.jpeg"/><Relationship Id="rId4" Type="http://schemas.openxmlformats.org/officeDocument/2006/relationships/image" Target="../media/image507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jpeg"/><Relationship Id="rId2" Type="http://schemas.openxmlformats.org/officeDocument/2006/relationships/image" Target="../media/image5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4.jpeg"/><Relationship Id="rId4" Type="http://schemas.openxmlformats.org/officeDocument/2006/relationships/image" Target="../media/image5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7.jpeg"/><Relationship Id="rId4" Type="http://schemas.openxmlformats.org/officeDocument/2006/relationships/image" Target="../media/image516.jpeg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8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jpeg"/><Relationship Id="rId2" Type="http://schemas.openxmlformats.org/officeDocument/2006/relationships/image" Target="../media/image5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3.jpeg"/><Relationship Id="rId5" Type="http://schemas.openxmlformats.org/officeDocument/2006/relationships/image" Target="../media/image522.jpeg"/><Relationship Id="rId4" Type="http://schemas.openxmlformats.org/officeDocument/2006/relationships/image" Target="../media/image521.jpe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8/8c/TO_Ecran.p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4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5.jpeg"/><Relationship Id="rId2" Type="http://schemas.openxmlformats.org/officeDocument/2006/relationships/image" Target="../media/image518.jpe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jpeg"/><Relationship Id="rId13" Type="http://schemas.openxmlformats.org/officeDocument/2006/relationships/image" Target="../media/image536.jpeg"/><Relationship Id="rId3" Type="http://schemas.openxmlformats.org/officeDocument/2006/relationships/hyperlink" Target="http://kinozal.tv/details.php?id=901305" TargetMode="External"/><Relationship Id="rId7" Type="http://schemas.openxmlformats.org/officeDocument/2006/relationships/image" Target="../media/image530.jpeg"/><Relationship Id="rId12" Type="http://schemas.openxmlformats.org/officeDocument/2006/relationships/image" Target="../media/image535.jpeg"/><Relationship Id="rId2" Type="http://schemas.openxmlformats.org/officeDocument/2006/relationships/image" Target="../media/image5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9.jpeg"/><Relationship Id="rId11" Type="http://schemas.openxmlformats.org/officeDocument/2006/relationships/image" Target="../media/image534.jpeg"/><Relationship Id="rId5" Type="http://schemas.openxmlformats.org/officeDocument/2006/relationships/image" Target="../media/image528.jpeg"/><Relationship Id="rId10" Type="http://schemas.openxmlformats.org/officeDocument/2006/relationships/image" Target="../media/image533.jpeg"/><Relationship Id="rId4" Type="http://schemas.openxmlformats.org/officeDocument/2006/relationships/image" Target="../media/image527.jpeg"/><Relationship Id="rId9" Type="http://schemas.openxmlformats.org/officeDocument/2006/relationships/image" Target="../media/image532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jpeg"/><Relationship Id="rId2" Type="http://schemas.openxmlformats.org/officeDocument/2006/relationships/image" Target="../media/image537.jpeg"/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jpeg"/><Relationship Id="rId2" Type="http://schemas.openxmlformats.org/officeDocument/2006/relationships/image" Target="../media/image539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kino-teatr.ru/doc/movie/sov/105401/annot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2.jpeg"/><Relationship Id="rId2" Type="http://schemas.openxmlformats.org/officeDocument/2006/relationships/image" Target="../media/image541.jpeg"/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4.jpeg"/><Relationship Id="rId2" Type="http://schemas.openxmlformats.org/officeDocument/2006/relationships/image" Target="../media/image543.jpe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6.jpeg"/><Relationship Id="rId2" Type="http://schemas.openxmlformats.org/officeDocument/2006/relationships/image" Target="../media/image5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7.jpe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9.jpeg"/><Relationship Id="rId2" Type="http://schemas.openxmlformats.org/officeDocument/2006/relationships/image" Target="../media/image5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2.jpeg"/><Relationship Id="rId5" Type="http://schemas.openxmlformats.org/officeDocument/2006/relationships/image" Target="../media/image551.jpeg"/><Relationship Id="rId4" Type="http://schemas.openxmlformats.org/officeDocument/2006/relationships/image" Target="../media/image550.jpe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4.jpeg"/><Relationship Id="rId2" Type="http://schemas.openxmlformats.org/officeDocument/2006/relationships/image" Target="../media/image553.jpeg"/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6.jpeg"/><Relationship Id="rId2" Type="http://schemas.openxmlformats.org/officeDocument/2006/relationships/image" Target="../media/image5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7.jpe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jpeg"/><Relationship Id="rId2" Type="http://schemas.openxmlformats.org/officeDocument/2006/relationships/image" Target="../media/image5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9.jpeg"/><Relationship Id="rId5" Type="http://schemas.openxmlformats.org/officeDocument/2006/relationships/image" Target="../media/image558.jpeg"/><Relationship Id="rId4" Type="http://schemas.openxmlformats.org/officeDocument/2006/relationships/image" Target="../media/image540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jpeg"/><Relationship Id="rId2" Type="http://schemas.openxmlformats.org/officeDocument/2006/relationships/image" Target="../media/image518.jpe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jpeg"/><Relationship Id="rId2" Type="http://schemas.openxmlformats.org/officeDocument/2006/relationships/image" Target="../media/image5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5.jpeg"/><Relationship Id="rId5" Type="http://schemas.openxmlformats.org/officeDocument/2006/relationships/image" Target="../media/image564.jpeg"/><Relationship Id="rId4" Type="http://schemas.openxmlformats.org/officeDocument/2006/relationships/image" Target="../media/image563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jpeg"/><Relationship Id="rId2" Type="http://schemas.openxmlformats.org/officeDocument/2006/relationships/image" Target="../media/image5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9.jpeg"/><Relationship Id="rId4" Type="http://schemas.openxmlformats.org/officeDocument/2006/relationships/image" Target="../media/image56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6.jpeg"/><Relationship Id="rId3" Type="http://schemas.openxmlformats.org/officeDocument/2006/relationships/image" Target="../media/image571.jpeg"/><Relationship Id="rId7" Type="http://schemas.openxmlformats.org/officeDocument/2006/relationships/image" Target="../media/image575.jpeg"/><Relationship Id="rId2" Type="http://schemas.openxmlformats.org/officeDocument/2006/relationships/image" Target="../media/image5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4.jpeg"/><Relationship Id="rId5" Type="http://schemas.openxmlformats.org/officeDocument/2006/relationships/image" Target="../media/image573.jpeg"/><Relationship Id="rId4" Type="http://schemas.openxmlformats.org/officeDocument/2006/relationships/image" Target="../media/image572.jpeg"/><Relationship Id="rId9" Type="http://schemas.openxmlformats.org/officeDocument/2006/relationships/image" Target="../media/image577.jpeg"/></Relationships>
</file>

<file path=ppt/slides/_rels/slide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4.jpeg"/><Relationship Id="rId3" Type="http://schemas.openxmlformats.org/officeDocument/2006/relationships/image" Target="../media/image579.jpeg"/><Relationship Id="rId7" Type="http://schemas.openxmlformats.org/officeDocument/2006/relationships/image" Target="../media/image583.jpeg"/><Relationship Id="rId2" Type="http://schemas.openxmlformats.org/officeDocument/2006/relationships/image" Target="../media/image57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2.jpeg"/><Relationship Id="rId5" Type="http://schemas.openxmlformats.org/officeDocument/2006/relationships/image" Target="../media/image581.jpeg"/><Relationship Id="rId4" Type="http://schemas.openxmlformats.org/officeDocument/2006/relationships/image" Target="../media/image580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png"/><Relationship Id="rId2" Type="http://schemas.openxmlformats.org/officeDocument/2006/relationships/hyperlink" Target="//upload.wikimedia.org/wikipedia/commons/8/8c/TO_Ecran.png" TargetMode="External"/><Relationship Id="rId1" Type="http://schemas.openxmlformats.org/officeDocument/2006/relationships/slideLayout" Target="../slideLayouts/slideLayout6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5.jpeg"/><Relationship Id="rId1" Type="http://schemas.openxmlformats.org/officeDocument/2006/relationships/slideLayout" Target="../slideLayouts/slideLayout6.xml"/></Relationships>
</file>

<file path=ppt/slides/_rels/slide1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2.jpeg"/><Relationship Id="rId3" Type="http://schemas.openxmlformats.org/officeDocument/2006/relationships/image" Target="../media/image587.jpeg"/><Relationship Id="rId7" Type="http://schemas.openxmlformats.org/officeDocument/2006/relationships/image" Target="../media/image591.jpeg"/><Relationship Id="rId2" Type="http://schemas.openxmlformats.org/officeDocument/2006/relationships/image" Target="../media/image5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0.jpeg"/><Relationship Id="rId11" Type="http://schemas.openxmlformats.org/officeDocument/2006/relationships/image" Target="../media/image585.jpeg"/><Relationship Id="rId5" Type="http://schemas.openxmlformats.org/officeDocument/2006/relationships/image" Target="../media/image589.jpeg"/><Relationship Id="rId10" Type="http://schemas.openxmlformats.org/officeDocument/2006/relationships/image" Target="../media/image594.jpeg"/><Relationship Id="rId4" Type="http://schemas.openxmlformats.org/officeDocument/2006/relationships/image" Target="../media/image588.jpeg"/><Relationship Id="rId9" Type="http://schemas.openxmlformats.org/officeDocument/2006/relationships/image" Target="../media/image593.jpeg"/></Relationships>
</file>

<file path=ppt/slides/_rels/slide1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jpeg"/><Relationship Id="rId3" Type="http://schemas.openxmlformats.org/officeDocument/2006/relationships/image" Target="../media/image595.jpeg"/><Relationship Id="rId7" Type="http://schemas.openxmlformats.org/officeDocument/2006/relationships/image" Target="../media/image599.jpeg"/><Relationship Id="rId2" Type="http://schemas.openxmlformats.org/officeDocument/2006/relationships/image" Target="../media/image5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8.jpeg"/><Relationship Id="rId5" Type="http://schemas.openxmlformats.org/officeDocument/2006/relationships/image" Target="../media/image597.jpeg"/><Relationship Id="rId4" Type="http://schemas.openxmlformats.org/officeDocument/2006/relationships/image" Target="../media/image596.jpeg"/><Relationship Id="rId9" Type="http://schemas.openxmlformats.org/officeDocument/2006/relationships/image" Target="../media/image601.jpe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7.jpeg"/><Relationship Id="rId13" Type="http://schemas.openxmlformats.org/officeDocument/2006/relationships/image" Target="../media/image612.jpeg"/><Relationship Id="rId3" Type="http://schemas.openxmlformats.org/officeDocument/2006/relationships/image" Target="../media/image602.jpeg"/><Relationship Id="rId7" Type="http://schemas.openxmlformats.org/officeDocument/2006/relationships/image" Target="../media/image606.jpeg"/><Relationship Id="rId12" Type="http://schemas.openxmlformats.org/officeDocument/2006/relationships/image" Target="../media/image611.jpeg"/><Relationship Id="rId2" Type="http://schemas.openxmlformats.org/officeDocument/2006/relationships/image" Target="../media/image58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5.jpeg"/><Relationship Id="rId11" Type="http://schemas.openxmlformats.org/officeDocument/2006/relationships/image" Target="../media/image610.jpeg"/><Relationship Id="rId5" Type="http://schemas.openxmlformats.org/officeDocument/2006/relationships/image" Target="../media/image604.jpeg"/><Relationship Id="rId10" Type="http://schemas.openxmlformats.org/officeDocument/2006/relationships/image" Target="../media/image609.jpeg"/><Relationship Id="rId4" Type="http://schemas.openxmlformats.org/officeDocument/2006/relationships/image" Target="../media/image603.jpeg"/><Relationship Id="rId9" Type="http://schemas.openxmlformats.org/officeDocument/2006/relationships/image" Target="../media/image608.jpe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4.jpeg"/><Relationship Id="rId2" Type="http://schemas.openxmlformats.org/officeDocument/2006/relationships/image" Target="../media/image6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5.jpeg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5.jpeg"/><Relationship Id="rId1" Type="http://schemas.openxmlformats.org/officeDocument/2006/relationships/slideLayout" Target="../slideLayouts/slideLayout6.xml"/></Relationships>
</file>

<file path=ppt/slides/_rels/slide1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1.jpeg"/><Relationship Id="rId13" Type="http://schemas.openxmlformats.org/officeDocument/2006/relationships/image" Target="../media/image626.jpeg"/><Relationship Id="rId3" Type="http://schemas.openxmlformats.org/officeDocument/2006/relationships/image" Target="../media/image616.jpeg"/><Relationship Id="rId7" Type="http://schemas.openxmlformats.org/officeDocument/2006/relationships/image" Target="../media/image620.jpeg"/><Relationship Id="rId12" Type="http://schemas.openxmlformats.org/officeDocument/2006/relationships/image" Target="../media/image625.jpeg"/><Relationship Id="rId2" Type="http://schemas.openxmlformats.org/officeDocument/2006/relationships/image" Target="../media/image6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9.jpeg"/><Relationship Id="rId11" Type="http://schemas.openxmlformats.org/officeDocument/2006/relationships/image" Target="../media/image624.jpeg"/><Relationship Id="rId5" Type="http://schemas.openxmlformats.org/officeDocument/2006/relationships/image" Target="../media/image618.jpeg"/><Relationship Id="rId10" Type="http://schemas.openxmlformats.org/officeDocument/2006/relationships/image" Target="../media/image623.jpeg"/><Relationship Id="rId4" Type="http://schemas.openxmlformats.org/officeDocument/2006/relationships/image" Target="../media/image617.jpeg"/><Relationship Id="rId9" Type="http://schemas.openxmlformats.org/officeDocument/2006/relationships/image" Target="../media/image622.jpeg"/><Relationship Id="rId14" Type="http://schemas.openxmlformats.org/officeDocument/2006/relationships/image" Target="../media/image58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3.jpeg"/><Relationship Id="rId3" Type="http://schemas.openxmlformats.org/officeDocument/2006/relationships/image" Target="../media/image628.jpeg"/><Relationship Id="rId7" Type="http://schemas.openxmlformats.org/officeDocument/2006/relationships/image" Target="../media/image632.jpeg"/><Relationship Id="rId12" Type="http://schemas.openxmlformats.org/officeDocument/2006/relationships/image" Target="../media/image585.jpeg"/><Relationship Id="rId2" Type="http://schemas.openxmlformats.org/officeDocument/2006/relationships/image" Target="../media/image6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1.jpeg"/><Relationship Id="rId11" Type="http://schemas.openxmlformats.org/officeDocument/2006/relationships/image" Target="../media/image636.jpeg"/><Relationship Id="rId5" Type="http://schemas.openxmlformats.org/officeDocument/2006/relationships/image" Target="../media/image630.jpeg"/><Relationship Id="rId10" Type="http://schemas.openxmlformats.org/officeDocument/2006/relationships/image" Target="../media/image635.jpeg"/><Relationship Id="rId4" Type="http://schemas.openxmlformats.org/officeDocument/2006/relationships/image" Target="../media/image629.jpeg"/><Relationship Id="rId9" Type="http://schemas.openxmlformats.org/officeDocument/2006/relationships/image" Target="../media/image634.jpeg"/></Relationships>
</file>

<file path=ppt/slides/_rels/slide1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3.jpeg"/><Relationship Id="rId3" Type="http://schemas.openxmlformats.org/officeDocument/2006/relationships/image" Target="../media/image638.jpeg"/><Relationship Id="rId7" Type="http://schemas.openxmlformats.org/officeDocument/2006/relationships/image" Target="../media/image642.jpeg"/><Relationship Id="rId2" Type="http://schemas.openxmlformats.org/officeDocument/2006/relationships/image" Target="../media/image6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1.jpeg"/><Relationship Id="rId5" Type="http://schemas.openxmlformats.org/officeDocument/2006/relationships/image" Target="../media/image640.jpeg"/><Relationship Id="rId4" Type="http://schemas.openxmlformats.org/officeDocument/2006/relationships/image" Target="../media/image639.jpeg"/><Relationship Id="rId9" Type="http://schemas.openxmlformats.org/officeDocument/2006/relationships/image" Target="../media/image585.jpeg"/></Relationships>
</file>

<file path=ppt/slides/_rels/slide1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jpeg"/><Relationship Id="rId3" Type="http://schemas.openxmlformats.org/officeDocument/2006/relationships/image" Target="../media/image645.jpeg"/><Relationship Id="rId7" Type="http://schemas.openxmlformats.org/officeDocument/2006/relationships/image" Target="../media/image649.jpeg"/><Relationship Id="rId2" Type="http://schemas.openxmlformats.org/officeDocument/2006/relationships/image" Target="../media/image6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8.jpeg"/><Relationship Id="rId11" Type="http://schemas.openxmlformats.org/officeDocument/2006/relationships/image" Target="../media/image653.jpeg"/><Relationship Id="rId5" Type="http://schemas.openxmlformats.org/officeDocument/2006/relationships/image" Target="../media/image647.jpeg"/><Relationship Id="rId10" Type="http://schemas.openxmlformats.org/officeDocument/2006/relationships/image" Target="../media/image652.jpeg"/><Relationship Id="rId4" Type="http://schemas.openxmlformats.org/officeDocument/2006/relationships/image" Target="../media/image646.jpeg"/><Relationship Id="rId9" Type="http://schemas.openxmlformats.org/officeDocument/2006/relationships/image" Target="../media/image651.jpeg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4.jpe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4.jpe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4.jpeg"/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4.jpe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6.jpeg"/><Relationship Id="rId2" Type="http://schemas.openxmlformats.org/officeDocument/2006/relationships/image" Target="../media/image655.jpeg"/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8.jpeg"/><Relationship Id="rId2" Type="http://schemas.openxmlformats.org/officeDocument/2006/relationships/image" Target="../media/image65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0.jpeg"/><Relationship Id="rId4" Type="http://schemas.openxmlformats.org/officeDocument/2006/relationships/image" Target="../media/image659.jpeg"/></Relationships>
</file>

<file path=ppt/slides/_rels/slide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7.jpeg"/><Relationship Id="rId3" Type="http://schemas.openxmlformats.org/officeDocument/2006/relationships/image" Target="../media/image662.jpeg"/><Relationship Id="rId7" Type="http://schemas.openxmlformats.org/officeDocument/2006/relationships/image" Target="../media/image666.jpeg"/><Relationship Id="rId2" Type="http://schemas.openxmlformats.org/officeDocument/2006/relationships/image" Target="../media/image6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5.jpeg"/><Relationship Id="rId5" Type="http://schemas.openxmlformats.org/officeDocument/2006/relationships/image" Target="../media/image664.jpeg"/><Relationship Id="rId4" Type="http://schemas.openxmlformats.org/officeDocument/2006/relationships/image" Target="../media/image663.jpeg"/><Relationship Id="rId9" Type="http://schemas.openxmlformats.org/officeDocument/2006/relationships/image" Target="../media/image668.jpe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0.jpeg"/><Relationship Id="rId2" Type="http://schemas.openxmlformats.org/officeDocument/2006/relationships/image" Target="../media/image669.jpeg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2.jpeg"/><Relationship Id="rId2" Type="http://schemas.openxmlformats.org/officeDocument/2006/relationships/image" Target="../media/image671.jpeg"/><Relationship Id="rId1" Type="http://schemas.openxmlformats.org/officeDocument/2006/relationships/slideLayout" Target="../slideLayouts/slideLayout6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4.jpeg"/><Relationship Id="rId2" Type="http://schemas.openxmlformats.org/officeDocument/2006/relationships/image" Target="../media/image6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5.jpeg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7.jpeg"/><Relationship Id="rId2" Type="http://schemas.openxmlformats.org/officeDocument/2006/relationships/image" Target="../media/image67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9.jpeg"/><Relationship Id="rId4" Type="http://schemas.openxmlformats.org/officeDocument/2006/relationships/image" Target="../media/image678.jpeg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jpeg"/><Relationship Id="rId2" Type="http://schemas.openxmlformats.org/officeDocument/2006/relationships/hyperlink" Target="http://ru.wikipedia.org/wiki/%D0%A4%D0%B0%D0%B9%D0%BB:Sergey_Georgiyevich_Lapin.jpg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hyperlink" Target="//upload.wikimedia.org/wikipedia/commons/9/97/Santa_Chiara_Assisi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//upload.wikimedia.org/wikipedia/commons/f/fd/Simone_Martini_047.jpg" TargetMode="External"/><Relationship Id="rId5" Type="http://schemas.openxmlformats.org/officeDocument/2006/relationships/image" Target="../media/image9.jpeg"/><Relationship Id="rId4" Type="http://schemas.openxmlformats.org/officeDocument/2006/relationships/hyperlink" Target="//upload.wikimedia.org/wikipedia/commons/0/0e/Fresco_depicting_Clare_of_Assisi_holding_a_lily.jpg" TargetMode="Externa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2.jpeg"/><Relationship Id="rId7" Type="http://schemas.openxmlformats.org/officeDocument/2006/relationships/image" Target="../media/image686.jpeg"/><Relationship Id="rId2" Type="http://schemas.openxmlformats.org/officeDocument/2006/relationships/image" Target="../media/image6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5.jpeg"/><Relationship Id="rId5" Type="http://schemas.openxmlformats.org/officeDocument/2006/relationships/image" Target="../media/image684.jpeg"/><Relationship Id="rId4" Type="http://schemas.openxmlformats.org/officeDocument/2006/relationships/image" Target="../media/image683.jpeg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8.jpeg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9.jpeg"/><Relationship Id="rId2" Type="http://schemas.openxmlformats.org/officeDocument/2006/relationships/hyperlink" Target="http://www.astronaut.ru/as_rusia/jurn65/foto/letunov.jpg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2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5.jpeg"/><Relationship Id="rId3" Type="http://schemas.openxmlformats.org/officeDocument/2006/relationships/image" Target="../media/image690.jpeg"/><Relationship Id="rId7" Type="http://schemas.openxmlformats.org/officeDocument/2006/relationships/image" Target="../media/image69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3.jpeg"/><Relationship Id="rId5" Type="http://schemas.openxmlformats.org/officeDocument/2006/relationships/image" Target="../media/image692.jpeg"/><Relationship Id="rId4" Type="http://schemas.openxmlformats.org/officeDocument/2006/relationships/image" Target="../media/image691.jpeg"/><Relationship Id="rId9" Type="http://schemas.openxmlformats.org/officeDocument/2006/relationships/image" Target="../media/image696.jpe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7.jpeg"/><Relationship Id="rId7" Type="http://schemas.openxmlformats.org/officeDocument/2006/relationships/image" Target="../media/image701.jpeg"/><Relationship Id="rId2" Type="http://schemas.openxmlformats.org/officeDocument/2006/relationships/image" Target="../media/image6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0.jpeg"/><Relationship Id="rId5" Type="http://schemas.openxmlformats.org/officeDocument/2006/relationships/image" Target="../media/image699.jpeg"/><Relationship Id="rId4" Type="http://schemas.openxmlformats.org/officeDocument/2006/relationships/image" Target="../media/image698.jpeg"/></Relationships>
</file>

<file path=ppt/slides/_rels/slide2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8.jpeg"/><Relationship Id="rId13" Type="http://schemas.openxmlformats.org/officeDocument/2006/relationships/image" Target="../media/image713.jpeg"/><Relationship Id="rId3" Type="http://schemas.openxmlformats.org/officeDocument/2006/relationships/image" Target="../media/image703.jpeg"/><Relationship Id="rId7" Type="http://schemas.openxmlformats.org/officeDocument/2006/relationships/image" Target="../media/image707.jpeg"/><Relationship Id="rId12" Type="http://schemas.openxmlformats.org/officeDocument/2006/relationships/image" Target="../media/image712.jpeg"/><Relationship Id="rId2" Type="http://schemas.openxmlformats.org/officeDocument/2006/relationships/image" Target="../media/image70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6.jpeg"/><Relationship Id="rId11" Type="http://schemas.openxmlformats.org/officeDocument/2006/relationships/image" Target="../media/image711.jpeg"/><Relationship Id="rId5" Type="http://schemas.openxmlformats.org/officeDocument/2006/relationships/image" Target="../media/image705.jpeg"/><Relationship Id="rId15" Type="http://schemas.openxmlformats.org/officeDocument/2006/relationships/image" Target="../media/image715.jpeg"/><Relationship Id="rId10" Type="http://schemas.openxmlformats.org/officeDocument/2006/relationships/image" Target="../media/image710.jpeg"/><Relationship Id="rId4" Type="http://schemas.openxmlformats.org/officeDocument/2006/relationships/image" Target="../media/image704.jpeg"/><Relationship Id="rId9" Type="http://schemas.openxmlformats.org/officeDocument/2006/relationships/image" Target="../media/image709.jpeg"/><Relationship Id="rId14" Type="http://schemas.openxmlformats.org/officeDocument/2006/relationships/image" Target="../media/image714.jpeg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7.jpeg"/><Relationship Id="rId2" Type="http://schemas.openxmlformats.org/officeDocument/2006/relationships/image" Target="../media/image7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0.jpeg"/><Relationship Id="rId5" Type="http://schemas.openxmlformats.org/officeDocument/2006/relationships/image" Target="../media/image719.jpeg"/><Relationship Id="rId4" Type="http://schemas.openxmlformats.org/officeDocument/2006/relationships/image" Target="../media/image718.jpeg"/></Relationships>
</file>

<file path=ppt/slides/_rels/slide2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7.jpeg"/><Relationship Id="rId3" Type="http://schemas.openxmlformats.org/officeDocument/2006/relationships/image" Target="../media/image722.jpeg"/><Relationship Id="rId7" Type="http://schemas.openxmlformats.org/officeDocument/2006/relationships/image" Target="../media/image726.jpeg"/><Relationship Id="rId2" Type="http://schemas.openxmlformats.org/officeDocument/2006/relationships/image" Target="../media/image7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5.jpeg"/><Relationship Id="rId11" Type="http://schemas.openxmlformats.org/officeDocument/2006/relationships/image" Target="../media/image730.jpeg"/><Relationship Id="rId5" Type="http://schemas.openxmlformats.org/officeDocument/2006/relationships/image" Target="../media/image724.jpeg"/><Relationship Id="rId10" Type="http://schemas.openxmlformats.org/officeDocument/2006/relationships/image" Target="../media/image729.jpeg"/><Relationship Id="rId4" Type="http://schemas.openxmlformats.org/officeDocument/2006/relationships/image" Target="../media/image723.jpeg"/><Relationship Id="rId9" Type="http://schemas.openxmlformats.org/officeDocument/2006/relationships/image" Target="../media/image728.jpeg"/></Relationships>
</file>

<file path=ppt/slides/_rels/slide2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7.jpeg"/><Relationship Id="rId3" Type="http://schemas.openxmlformats.org/officeDocument/2006/relationships/image" Target="../media/image732.jpeg"/><Relationship Id="rId7" Type="http://schemas.openxmlformats.org/officeDocument/2006/relationships/image" Target="../media/image736.jpeg"/><Relationship Id="rId2" Type="http://schemas.openxmlformats.org/officeDocument/2006/relationships/image" Target="../media/image7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5.jpeg"/><Relationship Id="rId5" Type="http://schemas.openxmlformats.org/officeDocument/2006/relationships/image" Target="../media/image734.jpeg"/><Relationship Id="rId4" Type="http://schemas.openxmlformats.org/officeDocument/2006/relationships/image" Target="../media/image733.jpeg"/><Relationship Id="rId9" Type="http://schemas.openxmlformats.org/officeDocument/2006/relationships/image" Target="../media/image738.jpeg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0.jpeg"/><Relationship Id="rId2" Type="http://schemas.openxmlformats.org/officeDocument/2006/relationships/image" Target="../media/image7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1.jpeg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3.jpeg"/><Relationship Id="rId2" Type="http://schemas.openxmlformats.org/officeDocument/2006/relationships/image" Target="../media/image742.jpeg"/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5.jpeg"/><Relationship Id="rId2" Type="http://schemas.openxmlformats.org/officeDocument/2006/relationships/image" Target="../media/image7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8.jpeg"/><Relationship Id="rId2" Type="http://schemas.openxmlformats.org/officeDocument/2006/relationships/image" Target="../media/image7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9.jpe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1.jpeg"/><Relationship Id="rId2" Type="http://schemas.openxmlformats.org/officeDocument/2006/relationships/image" Target="../media/image7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3.jpeg"/><Relationship Id="rId4" Type="http://schemas.openxmlformats.org/officeDocument/2006/relationships/image" Target="../media/image752.jpeg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5.jpeg"/><Relationship Id="rId2" Type="http://schemas.openxmlformats.org/officeDocument/2006/relationships/image" Target="../media/image7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57.jpeg"/><Relationship Id="rId4" Type="http://schemas.openxmlformats.org/officeDocument/2006/relationships/image" Target="../media/image756.jpeg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9.jpeg"/><Relationship Id="rId2" Type="http://schemas.openxmlformats.org/officeDocument/2006/relationships/image" Target="../media/image7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1.jpeg"/><Relationship Id="rId4" Type="http://schemas.openxmlformats.org/officeDocument/2006/relationships/image" Target="../media/image760.jpeg"/></Relationships>
</file>

<file path=ppt/slides/_rels/slide2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8.jpeg"/><Relationship Id="rId3" Type="http://schemas.openxmlformats.org/officeDocument/2006/relationships/image" Target="../media/image763.jpeg"/><Relationship Id="rId7" Type="http://schemas.openxmlformats.org/officeDocument/2006/relationships/image" Target="../media/image767.jpeg"/><Relationship Id="rId2" Type="http://schemas.openxmlformats.org/officeDocument/2006/relationships/image" Target="../media/image7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6.jpeg"/><Relationship Id="rId5" Type="http://schemas.openxmlformats.org/officeDocument/2006/relationships/image" Target="../media/image765.jpeg"/><Relationship Id="rId10" Type="http://schemas.openxmlformats.org/officeDocument/2006/relationships/image" Target="../media/image770.jpeg"/><Relationship Id="rId4" Type="http://schemas.openxmlformats.org/officeDocument/2006/relationships/image" Target="../media/image764.jpeg"/><Relationship Id="rId9" Type="http://schemas.openxmlformats.org/officeDocument/2006/relationships/image" Target="../media/image769.jpeg"/></Relationships>
</file>

<file path=ppt/slides/_rels/slide2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7.jpeg"/><Relationship Id="rId3" Type="http://schemas.openxmlformats.org/officeDocument/2006/relationships/image" Target="../media/image772.png"/><Relationship Id="rId7" Type="http://schemas.openxmlformats.org/officeDocument/2006/relationships/image" Target="../media/image776.jpeg"/><Relationship Id="rId2" Type="http://schemas.openxmlformats.org/officeDocument/2006/relationships/image" Target="../media/image7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5.jpeg"/><Relationship Id="rId5" Type="http://schemas.openxmlformats.org/officeDocument/2006/relationships/image" Target="../media/image774.jpeg"/><Relationship Id="rId4" Type="http://schemas.openxmlformats.org/officeDocument/2006/relationships/image" Target="../media/image773.jpeg"/><Relationship Id="rId9" Type="http://schemas.openxmlformats.org/officeDocument/2006/relationships/image" Target="../media/image778.jpe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jpeg"/><Relationship Id="rId2" Type="http://schemas.openxmlformats.org/officeDocument/2006/relationships/image" Target="../media/image7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3.jpeg"/><Relationship Id="rId5" Type="http://schemas.openxmlformats.org/officeDocument/2006/relationships/image" Target="../media/image782.jpeg"/><Relationship Id="rId4" Type="http://schemas.openxmlformats.org/officeDocument/2006/relationships/image" Target="../media/image781.jpeg"/></Relationships>
</file>

<file path=ppt/slides/_rels/slide2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0.jpeg"/><Relationship Id="rId3" Type="http://schemas.openxmlformats.org/officeDocument/2006/relationships/image" Target="../media/image785.jpeg"/><Relationship Id="rId7" Type="http://schemas.openxmlformats.org/officeDocument/2006/relationships/image" Target="../media/image789.jpeg"/><Relationship Id="rId2" Type="http://schemas.openxmlformats.org/officeDocument/2006/relationships/image" Target="../media/image78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8.jpeg"/><Relationship Id="rId5" Type="http://schemas.openxmlformats.org/officeDocument/2006/relationships/image" Target="../media/image787.jpeg"/><Relationship Id="rId4" Type="http://schemas.openxmlformats.org/officeDocument/2006/relationships/image" Target="../media/image786.jpeg"/><Relationship Id="rId9" Type="http://schemas.openxmlformats.org/officeDocument/2006/relationships/image" Target="../media/image791.jpeg"/></Relationships>
</file>

<file path=ppt/slides/_rels/slide2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8.jpeg"/><Relationship Id="rId13" Type="http://schemas.openxmlformats.org/officeDocument/2006/relationships/image" Target="../media/image803.jpeg"/><Relationship Id="rId3" Type="http://schemas.openxmlformats.org/officeDocument/2006/relationships/image" Target="../media/image793.jpeg"/><Relationship Id="rId7" Type="http://schemas.openxmlformats.org/officeDocument/2006/relationships/image" Target="../media/image797.jpeg"/><Relationship Id="rId12" Type="http://schemas.openxmlformats.org/officeDocument/2006/relationships/image" Target="../media/image802.jpeg"/><Relationship Id="rId2" Type="http://schemas.openxmlformats.org/officeDocument/2006/relationships/image" Target="../media/image79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6.jpeg"/><Relationship Id="rId11" Type="http://schemas.openxmlformats.org/officeDocument/2006/relationships/image" Target="../media/image801.jpeg"/><Relationship Id="rId5" Type="http://schemas.openxmlformats.org/officeDocument/2006/relationships/image" Target="../media/image795.jpeg"/><Relationship Id="rId10" Type="http://schemas.openxmlformats.org/officeDocument/2006/relationships/image" Target="../media/image800.jpeg"/><Relationship Id="rId4" Type="http://schemas.openxmlformats.org/officeDocument/2006/relationships/image" Target="../media/image794.jpeg"/><Relationship Id="rId9" Type="http://schemas.openxmlformats.org/officeDocument/2006/relationships/image" Target="../media/image799.jpeg"/><Relationship Id="rId14" Type="http://schemas.openxmlformats.org/officeDocument/2006/relationships/image" Target="../media/image804.jpeg"/></Relationships>
</file>

<file path=ppt/slides/_rels/slide2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0.jpeg"/><Relationship Id="rId3" Type="http://schemas.openxmlformats.org/officeDocument/2006/relationships/image" Target="../media/image806.jpeg"/><Relationship Id="rId7" Type="http://schemas.openxmlformats.org/officeDocument/2006/relationships/image" Target="../media/image809.jpeg"/><Relationship Id="rId2" Type="http://schemas.openxmlformats.org/officeDocument/2006/relationships/image" Target="../media/image8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8.jpeg"/><Relationship Id="rId5" Type="http://schemas.openxmlformats.org/officeDocument/2006/relationships/image" Target="../media/image807.png"/><Relationship Id="rId4" Type="http://schemas.openxmlformats.org/officeDocument/2006/relationships/hyperlink" Target="https://ru.wikipedia.org/wiki/1970_%D0%B3%D0%BE%D0%B4_%D0%B2_%D0%BD%D0%B0%D1%83%D0%BA%D0%B5" TargetMode="External"/><Relationship Id="rId9" Type="http://schemas.openxmlformats.org/officeDocument/2006/relationships/image" Target="../media/image8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3.jpeg"/><Relationship Id="rId7" Type="http://schemas.openxmlformats.org/officeDocument/2006/relationships/image" Target="../media/image817.jpeg"/><Relationship Id="rId2" Type="http://schemas.openxmlformats.org/officeDocument/2006/relationships/image" Target="../media/image8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6.jpeg"/><Relationship Id="rId5" Type="http://schemas.openxmlformats.org/officeDocument/2006/relationships/image" Target="../media/image815.jpeg"/><Relationship Id="rId4" Type="http://schemas.openxmlformats.org/officeDocument/2006/relationships/image" Target="../media/image814.jpeg"/></Relationships>
</file>

<file path=ppt/slides/_rels/slide2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4.jpeg"/><Relationship Id="rId3" Type="http://schemas.openxmlformats.org/officeDocument/2006/relationships/image" Target="../media/image819.jpeg"/><Relationship Id="rId7" Type="http://schemas.openxmlformats.org/officeDocument/2006/relationships/image" Target="../media/image823.jpeg"/><Relationship Id="rId2" Type="http://schemas.openxmlformats.org/officeDocument/2006/relationships/image" Target="../media/image8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2.jpeg"/><Relationship Id="rId5" Type="http://schemas.openxmlformats.org/officeDocument/2006/relationships/image" Target="../media/image821.jpeg"/><Relationship Id="rId4" Type="http://schemas.openxmlformats.org/officeDocument/2006/relationships/image" Target="../media/image820.jpeg"/></Relationships>
</file>

<file path=ppt/slides/_rels/slide2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0.jpeg"/><Relationship Id="rId3" Type="http://schemas.openxmlformats.org/officeDocument/2006/relationships/image" Target="../media/image825.jpeg"/><Relationship Id="rId7" Type="http://schemas.openxmlformats.org/officeDocument/2006/relationships/image" Target="../media/image829.jpeg"/><Relationship Id="rId2" Type="http://schemas.openxmlformats.org/officeDocument/2006/relationships/image" Target="../media/image8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28.jpeg"/><Relationship Id="rId5" Type="http://schemas.openxmlformats.org/officeDocument/2006/relationships/image" Target="../media/image827.jpeg"/><Relationship Id="rId4" Type="http://schemas.openxmlformats.org/officeDocument/2006/relationships/image" Target="../media/image826.jpeg"/><Relationship Id="rId9" Type="http://schemas.openxmlformats.org/officeDocument/2006/relationships/image" Target="../media/image831.jpe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3.jpeg"/><Relationship Id="rId2" Type="http://schemas.openxmlformats.org/officeDocument/2006/relationships/image" Target="../media/image8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5.jpeg"/><Relationship Id="rId5" Type="http://schemas.openxmlformats.org/officeDocument/2006/relationships/image" Target="../media/image814.jpeg"/><Relationship Id="rId4" Type="http://schemas.openxmlformats.org/officeDocument/2006/relationships/image" Target="../media/image834.jpe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7.gif"/><Relationship Id="rId2" Type="http://schemas.openxmlformats.org/officeDocument/2006/relationships/image" Target="../media/image8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4.jpeg"/><Relationship Id="rId5" Type="http://schemas.openxmlformats.org/officeDocument/2006/relationships/image" Target="../media/image839.jpeg"/><Relationship Id="rId4" Type="http://schemas.openxmlformats.org/officeDocument/2006/relationships/image" Target="../media/image838.jpeg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4.jpeg"/><Relationship Id="rId13" Type="http://schemas.openxmlformats.org/officeDocument/2006/relationships/image" Target="../media/image422.jpeg"/><Relationship Id="rId18" Type="http://schemas.openxmlformats.org/officeDocument/2006/relationships/image" Target="../media/image608.jpeg"/><Relationship Id="rId3" Type="http://schemas.openxmlformats.org/officeDocument/2006/relationships/image" Target="../media/image639.jpeg"/><Relationship Id="rId21" Type="http://schemas.openxmlformats.org/officeDocument/2006/relationships/image" Target="../media/image434.jpeg"/><Relationship Id="rId7" Type="http://schemas.openxmlformats.org/officeDocument/2006/relationships/image" Target="../media/image359.jpeg"/><Relationship Id="rId12" Type="http://schemas.openxmlformats.org/officeDocument/2006/relationships/hyperlink" Target="http://images.yandex.ru/yandsearch?source=psearch&amp;img_url=http://s02.yapfiles.ru/files/524164/d46a6d4286b095b225feb6c177f_prev.jpg&amp;uinfo=sw-1269-sh-593-fw-0-fh-448-pd-1&amp;text=%D0%93%D0%BE%D0%BB%D1%83%D0%B1%D0%BE%D0%B9%20%D0%BE%D0%B3%D0%BE%D0%BD%D1%91%D0%BA%20%D0%B8%D1%81%D1%82%D0%BE%D1%80%D0%B8%D1%8F&amp;noreask=1&amp;pos=1&amp;lr=213&amp;rpt=simage" TargetMode="External"/><Relationship Id="rId17" Type="http://schemas.openxmlformats.org/officeDocument/2006/relationships/image" Target="../media/image482.jpeg"/><Relationship Id="rId2" Type="http://schemas.openxmlformats.org/officeDocument/2006/relationships/image" Target="../media/image604.jpeg"/><Relationship Id="rId16" Type="http://schemas.openxmlformats.org/officeDocument/2006/relationships/hyperlink" Target="http://www.chita.ru/files/tv/img/af9aa137389bf99.jpg" TargetMode="External"/><Relationship Id="rId20" Type="http://schemas.openxmlformats.org/officeDocument/2006/relationships/image" Target="../media/image8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2.jpeg"/><Relationship Id="rId11" Type="http://schemas.openxmlformats.org/officeDocument/2006/relationships/image" Target="../media/image411.jpeg"/><Relationship Id="rId5" Type="http://schemas.openxmlformats.org/officeDocument/2006/relationships/image" Target="../media/image418.jpeg"/><Relationship Id="rId15" Type="http://schemas.openxmlformats.org/officeDocument/2006/relationships/image" Target="../media/image433.jpeg"/><Relationship Id="rId23" Type="http://schemas.openxmlformats.org/officeDocument/2006/relationships/image" Target="../media/image371.jpeg"/><Relationship Id="rId10" Type="http://schemas.openxmlformats.org/officeDocument/2006/relationships/hyperlink" Target="http://www.zdorovieinfo.ru/upload/contents/487/kadr-myzuka-12.02.99.jpg" TargetMode="External"/><Relationship Id="rId19" Type="http://schemas.openxmlformats.org/officeDocument/2006/relationships/image" Target="../media/image841.png"/><Relationship Id="rId4" Type="http://schemas.openxmlformats.org/officeDocument/2006/relationships/image" Target="../media/image640.jpeg"/><Relationship Id="rId9" Type="http://schemas.openxmlformats.org/officeDocument/2006/relationships/image" Target="../media/image840.jpeg"/><Relationship Id="rId14" Type="http://schemas.openxmlformats.org/officeDocument/2006/relationships/image" Target="../media/image424.jpeg"/><Relationship Id="rId22" Type="http://schemas.openxmlformats.org/officeDocument/2006/relationships/image" Target="../media/image843.jpeg"/></Relationships>
</file>

<file path=ppt/slides/_rels/slide2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5.jpeg"/><Relationship Id="rId3" Type="http://schemas.openxmlformats.org/officeDocument/2006/relationships/image" Target="../media/image639.jpeg"/><Relationship Id="rId7" Type="http://schemas.openxmlformats.org/officeDocument/2006/relationships/image" Target="../media/image628.jpeg"/><Relationship Id="rId2" Type="http://schemas.openxmlformats.org/officeDocument/2006/relationships/image" Target="../media/image84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1.jpeg"/><Relationship Id="rId5" Type="http://schemas.openxmlformats.org/officeDocument/2006/relationships/image" Target="../media/image608.jpeg"/><Relationship Id="rId4" Type="http://schemas.openxmlformats.org/officeDocument/2006/relationships/image" Target="../media/image604.jpeg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7.jpeg"/><Relationship Id="rId2" Type="http://schemas.openxmlformats.org/officeDocument/2006/relationships/image" Target="../media/image8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0.jpeg"/><Relationship Id="rId5" Type="http://schemas.openxmlformats.org/officeDocument/2006/relationships/image" Target="../media/image849.jpeg"/><Relationship Id="rId4" Type="http://schemas.openxmlformats.org/officeDocument/2006/relationships/image" Target="../media/image848.jpeg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2.jpeg"/><Relationship Id="rId2" Type="http://schemas.openxmlformats.org/officeDocument/2006/relationships/image" Target="../media/image8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5.jpeg"/><Relationship Id="rId5" Type="http://schemas.openxmlformats.org/officeDocument/2006/relationships/image" Target="../media/image854.jpeg"/><Relationship Id="rId4" Type="http://schemas.openxmlformats.org/officeDocument/2006/relationships/image" Target="../media/image8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1.jpeg"/><Relationship Id="rId2" Type="http://schemas.openxmlformats.org/officeDocument/2006/relationships/hyperlink" Target="http://images.yandex.ru/yandsearch?source=wiz&amp;text=%D0%B8%D0%BE%D0%B3%D0%B0%D0%BD%D0%BD%20%D0%B3%D1%83%D1%82%D0%B5%D0%BD%D0%B1%D0%B5%D1%80%D0%B3%20%D1%84%D0%BE%D1%82%D0%BE&amp;noreask=1&amp;pos=18&amp;rpt=simage&amp;lr=213&amp;uinfo=sw-1269-sh-593-fw-1044-fh-448-pd-1&amp;img_url=http://kievphotosite.com/sites/default/files/resize/images/3/johannesgutenberg-320x454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hyperlink" Target="http://images.yandex.ru/yandsearch?source=wiz&amp;uinfo=sw-1269-sh-593-fw-1044-fh-448-pd-1&amp;p=1&amp;text=%D0%B8%D0%BE%D0%B3%D0%B0%D0%BD%D0%BD%20%D0%B3%D1%83%D1%82%D0%B5%D0%BD%D0%B1%D0%B5%D1%80%D0%B3%20%D1%84%D0%BE%D1%82%D0%BE&amp;noreask=1&amp;pos=33&amp;rpt=simage&amp;lr=213&amp;img_url=http://ehub29.webhostinghub.com/~grandp19/austral/austrgra/press.gif" TargetMode="External"/></Relationships>
</file>

<file path=ppt/slides/_rels/slide2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2.jpeg"/><Relationship Id="rId3" Type="http://schemas.openxmlformats.org/officeDocument/2006/relationships/image" Target="../media/image857.jpeg"/><Relationship Id="rId7" Type="http://schemas.openxmlformats.org/officeDocument/2006/relationships/image" Target="../media/image861.jpeg"/><Relationship Id="rId2" Type="http://schemas.openxmlformats.org/officeDocument/2006/relationships/image" Target="../media/image8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0.jpeg"/><Relationship Id="rId5" Type="http://schemas.openxmlformats.org/officeDocument/2006/relationships/image" Target="../media/image859.png"/><Relationship Id="rId4" Type="http://schemas.openxmlformats.org/officeDocument/2006/relationships/image" Target="../media/image858.png"/></Relationships>
</file>

<file path=ppt/slides/_rels/slide2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9.jpeg"/><Relationship Id="rId13" Type="http://schemas.openxmlformats.org/officeDocument/2006/relationships/image" Target="../media/image874.jpeg"/><Relationship Id="rId3" Type="http://schemas.openxmlformats.org/officeDocument/2006/relationships/image" Target="../media/image864.jpeg"/><Relationship Id="rId7" Type="http://schemas.openxmlformats.org/officeDocument/2006/relationships/image" Target="../media/image868.jpeg"/><Relationship Id="rId12" Type="http://schemas.openxmlformats.org/officeDocument/2006/relationships/image" Target="../media/image873.jpeg"/><Relationship Id="rId2" Type="http://schemas.openxmlformats.org/officeDocument/2006/relationships/image" Target="../media/image863.jpeg"/><Relationship Id="rId16" Type="http://schemas.openxmlformats.org/officeDocument/2006/relationships/image" Target="../media/image87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7.jpeg"/><Relationship Id="rId11" Type="http://schemas.openxmlformats.org/officeDocument/2006/relationships/image" Target="../media/image872.jpeg"/><Relationship Id="rId5" Type="http://schemas.openxmlformats.org/officeDocument/2006/relationships/image" Target="../media/image866.png"/><Relationship Id="rId15" Type="http://schemas.openxmlformats.org/officeDocument/2006/relationships/image" Target="../media/image876.png"/><Relationship Id="rId10" Type="http://schemas.openxmlformats.org/officeDocument/2006/relationships/image" Target="../media/image871.jpeg"/><Relationship Id="rId4" Type="http://schemas.openxmlformats.org/officeDocument/2006/relationships/image" Target="../media/image865.jpeg"/><Relationship Id="rId9" Type="http://schemas.openxmlformats.org/officeDocument/2006/relationships/image" Target="../media/image870.jpeg"/><Relationship Id="rId14" Type="http://schemas.openxmlformats.org/officeDocument/2006/relationships/image" Target="../media/image875.jpeg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8.jpeg"/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5.jpeg"/><Relationship Id="rId3" Type="http://schemas.openxmlformats.org/officeDocument/2006/relationships/image" Target="../media/image880.jpeg"/><Relationship Id="rId7" Type="http://schemas.openxmlformats.org/officeDocument/2006/relationships/image" Target="../media/image884.jpeg"/><Relationship Id="rId12" Type="http://schemas.openxmlformats.org/officeDocument/2006/relationships/image" Target="../media/image889.jpeg"/><Relationship Id="rId2" Type="http://schemas.openxmlformats.org/officeDocument/2006/relationships/image" Target="../media/image8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3.jpeg"/><Relationship Id="rId11" Type="http://schemas.openxmlformats.org/officeDocument/2006/relationships/image" Target="../media/image888.jpeg"/><Relationship Id="rId5" Type="http://schemas.openxmlformats.org/officeDocument/2006/relationships/image" Target="../media/image882.jpeg"/><Relationship Id="rId10" Type="http://schemas.openxmlformats.org/officeDocument/2006/relationships/image" Target="../media/image887.jpeg"/><Relationship Id="rId4" Type="http://schemas.openxmlformats.org/officeDocument/2006/relationships/image" Target="../media/image881.jpeg"/><Relationship Id="rId9" Type="http://schemas.openxmlformats.org/officeDocument/2006/relationships/image" Target="../media/image886.jpeg"/></Relationships>
</file>

<file path=ppt/slides/_rels/slide2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6.png"/><Relationship Id="rId3" Type="http://schemas.openxmlformats.org/officeDocument/2006/relationships/image" Target="../media/image891.png"/><Relationship Id="rId7" Type="http://schemas.openxmlformats.org/officeDocument/2006/relationships/image" Target="../media/image895.png"/><Relationship Id="rId12" Type="http://schemas.openxmlformats.org/officeDocument/2006/relationships/image" Target="../media/image900.jpeg"/><Relationship Id="rId2" Type="http://schemas.openxmlformats.org/officeDocument/2006/relationships/image" Target="../media/image8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4.jpeg"/><Relationship Id="rId11" Type="http://schemas.openxmlformats.org/officeDocument/2006/relationships/image" Target="../media/image899.jpeg"/><Relationship Id="rId5" Type="http://schemas.openxmlformats.org/officeDocument/2006/relationships/image" Target="../media/image893.jpeg"/><Relationship Id="rId10" Type="http://schemas.openxmlformats.org/officeDocument/2006/relationships/image" Target="../media/image898.jpeg"/><Relationship Id="rId4" Type="http://schemas.openxmlformats.org/officeDocument/2006/relationships/image" Target="../media/image892.jpeg"/><Relationship Id="rId9" Type="http://schemas.openxmlformats.org/officeDocument/2006/relationships/image" Target="../media/image897.jpeg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2.jpeg"/><Relationship Id="rId2" Type="http://schemas.openxmlformats.org/officeDocument/2006/relationships/image" Target="../media/image90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04.jpeg"/><Relationship Id="rId4" Type="http://schemas.openxmlformats.org/officeDocument/2006/relationships/image" Target="../media/image903.jpeg"/></Relationships>
</file>

<file path=ppt/slides/_rels/slide2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1.jpeg"/><Relationship Id="rId13" Type="http://schemas.openxmlformats.org/officeDocument/2006/relationships/image" Target="../media/image915.jpeg"/><Relationship Id="rId3" Type="http://schemas.openxmlformats.org/officeDocument/2006/relationships/image" Target="../media/image906.jpeg"/><Relationship Id="rId7" Type="http://schemas.openxmlformats.org/officeDocument/2006/relationships/image" Target="../media/image910.jpeg"/><Relationship Id="rId12" Type="http://schemas.openxmlformats.org/officeDocument/2006/relationships/image" Target="../media/image914.png"/><Relationship Id="rId2" Type="http://schemas.openxmlformats.org/officeDocument/2006/relationships/image" Target="../media/image90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9.jpeg"/><Relationship Id="rId11" Type="http://schemas.openxmlformats.org/officeDocument/2006/relationships/image" Target="../media/image913.jpeg"/><Relationship Id="rId5" Type="http://schemas.openxmlformats.org/officeDocument/2006/relationships/image" Target="../media/image908.jpeg"/><Relationship Id="rId10" Type="http://schemas.openxmlformats.org/officeDocument/2006/relationships/image" Target="../media/image902.jpeg"/><Relationship Id="rId4" Type="http://schemas.openxmlformats.org/officeDocument/2006/relationships/image" Target="../media/image907.jpeg"/><Relationship Id="rId9" Type="http://schemas.openxmlformats.org/officeDocument/2006/relationships/image" Target="../media/image912.jpeg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7.jpeg"/><Relationship Id="rId2" Type="http://schemas.openxmlformats.org/officeDocument/2006/relationships/image" Target="../media/image9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8.jpeg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jpeg"/><Relationship Id="rId7" Type="http://schemas.openxmlformats.org/officeDocument/2006/relationships/image" Target="../media/image924.jpeg"/><Relationship Id="rId2" Type="http://schemas.openxmlformats.org/officeDocument/2006/relationships/image" Target="../media/image9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3.jpeg"/><Relationship Id="rId5" Type="http://schemas.openxmlformats.org/officeDocument/2006/relationships/image" Target="../media/image922.jpeg"/><Relationship Id="rId4" Type="http://schemas.openxmlformats.org/officeDocument/2006/relationships/image" Target="../media/image921.jpeg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6.jpeg"/><Relationship Id="rId7" Type="http://schemas.openxmlformats.org/officeDocument/2006/relationships/image" Target="../media/image930.jpeg"/><Relationship Id="rId2" Type="http://schemas.openxmlformats.org/officeDocument/2006/relationships/image" Target="../media/image9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9.jpeg"/><Relationship Id="rId5" Type="http://schemas.openxmlformats.org/officeDocument/2006/relationships/image" Target="../media/image928.jpeg"/><Relationship Id="rId4" Type="http://schemas.openxmlformats.org/officeDocument/2006/relationships/image" Target="../media/image9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2.jpeg"/><Relationship Id="rId2" Type="http://schemas.openxmlformats.org/officeDocument/2006/relationships/image" Target="../media/image9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5.jpeg"/><Relationship Id="rId5" Type="http://schemas.openxmlformats.org/officeDocument/2006/relationships/image" Target="../media/image934.jpeg"/><Relationship Id="rId4" Type="http://schemas.openxmlformats.org/officeDocument/2006/relationships/image" Target="../media/image933.jpeg"/></Relationships>
</file>

<file path=ppt/slides/_rels/slide2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1.jpeg"/><Relationship Id="rId3" Type="http://schemas.openxmlformats.org/officeDocument/2006/relationships/image" Target="../media/image937.jpeg"/><Relationship Id="rId7" Type="http://schemas.openxmlformats.org/officeDocument/2006/relationships/image" Target="../media/image940.jpeg"/><Relationship Id="rId2" Type="http://schemas.openxmlformats.org/officeDocument/2006/relationships/image" Target="../media/image9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9.jpeg"/><Relationship Id="rId5" Type="http://schemas.openxmlformats.org/officeDocument/2006/relationships/image" Target="../media/image938.jpeg"/><Relationship Id="rId4" Type="http://schemas.openxmlformats.org/officeDocument/2006/relationships/image" Target="../media/image934.jpeg"/></Relationships>
</file>

<file path=ppt/slides/_rels/slide2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7.jpeg"/><Relationship Id="rId3" Type="http://schemas.openxmlformats.org/officeDocument/2006/relationships/image" Target="../media/image942.jpeg"/><Relationship Id="rId7" Type="http://schemas.openxmlformats.org/officeDocument/2006/relationships/image" Target="../media/image946.jpeg"/><Relationship Id="rId12" Type="http://schemas.openxmlformats.org/officeDocument/2006/relationships/image" Target="../media/image951.jpeg"/><Relationship Id="rId2" Type="http://schemas.openxmlformats.org/officeDocument/2006/relationships/image" Target="../media/image9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5.jpeg"/><Relationship Id="rId11" Type="http://schemas.openxmlformats.org/officeDocument/2006/relationships/image" Target="../media/image950.jpeg"/><Relationship Id="rId5" Type="http://schemas.openxmlformats.org/officeDocument/2006/relationships/image" Target="../media/image944.jpeg"/><Relationship Id="rId10" Type="http://schemas.openxmlformats.org/officeDocument/2006/relationships/image" Target="../media/image949.jpeg"/><Relationship Id="rId4" Type="http://schemas.openxmlformats.org/officeDocument/2006/relationships/image" Target="../media/image943.jpeg"/><Relationship Id="rId9" Type="http://schemas.openxmlformats.org/officeDocument/2006/relationships/image" Target="../media/image948.jpeg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3.jpeg"/><Relationship Id="rId2" Type="http://schemas.openxmlformats.org/officeDocument/2006/relationships/image" Target="../media/image95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4.jpeg"/><Relationship Id="rId4" Type="http://schemas.openxmlformats.org/officeDocument/2006/relationships/image" Target="../media/image934.jpeg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5.jpeg"/><Relationship Id="rId7" Type="http://schemas.openxmlformats.org/officeDocument/2006/relationships/image" Target="../media/image959.jpeg"/><Relationship Id="rId2" Type="http://schemas.openxmlformats.org/officeDocument/2006/relationships/image" Target="../media/image9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8.jpeg"/><Relationship Id="rId5" Type="http://schemas.openxmlformats.org/officeDocument/2006/relationships/image" Target="../media/image957.jpeg"/><Relationship Id="rId4" Type="http://schemas.openxmlformats.org/officeDocument/2006/relationships/image" Target="../media/image956.jpe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1.jpeg"/><Relationship Id="rId2" Type="http://schemas.openxmlformats.org/officeDocument/2006/relationships/image" Target="../media/image9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4.jpeg"/><Relationship Id="rId5" Type="http://schemas.openxmlformats.org/officeDocument/2006/relationships/image" Target="../media/image963.jpeg"/><Relationship Id="rId4" Type="http://schemas.openxmlformats.org/officeDocument/2006/relationships/image" Target="../media/image962.jpeg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5.jpeg"/><Relationship Id="rId7" Type="http://schemas.openxmlformats.org/officeDocument/2006/relationships/image" Target="../media/image968.png"/><Relationship Id="rId2" Type="http://schemas.openxmlformats.org/officeDocument/2006/relationships/image" Target="../media/image9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7.jpeg"/><Relationship Id="rId5" Type="http://schemas.openxmlformats.org/officeDocument/2006/relationships/image" Target="../media/image966.jpeg"/><Relationship Id="rId4" Type="http://schemas.openxmlformats.org/officeDocument/2006/relationships/image" Target="../media/image934.jpeg"/></Relationships>
</file>

<file path=ppt/slides/_rels/slide2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5.jpeg"/><Relationship Id="rId3" Type="http://schemas.openxmlformats.org/officeDocument/2006/relationships/image" Target="../media/image970.jpeg"/><Relationship Id="rId7" Type="http://schemas.openxmlformats.org/officeDocument/2006/relationships/image" Target="../media/image974.jpeg"/><Relationship Id="rId12" Type="http://schemas.openxmlformats.org/officeDocument/2006/relationships/image" Target="../media/image979.jpeg"/><Relationship Id="rId2" Type="http://schemas.openxmlformats.org/officeDocument/2006/relationships/image" Target="../media/image96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3.jpeg"/><Relationship Id="rId11" Type="http://schemas.openxmlformats.org/officeDocument/2006/relationships/image" Target="../media/image978.jpeg"/><Relationship Id="rId5" Type="http://schemas.openxmlformats.org/officeDocument/2006/relationships/image" Target="../media/image972.jpeg"/><Relationship Id="rId10" Type="http://schemas.openxmlformats.org/officeDocument/2006/relationships/image" Target="../media/image977.jpeg"/><Relationship Id="rId4" Type="http://schemas.openxmlformats.org/officeDocument/2006/relationships/image" Target="../media/image971.jpeg"/><Relationship Id="rId9" Type="http://schemas.openxmlformats.org/officeDocument/2006/relationships/image" Target="../media/image976.jpeg"/></Relationships>
</file>

<file path=ppt/slides/_rels/slide2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6.jpeg"/><Relationship Id="rId3" Type="http://schemas.openxmlformats.org/officeDocument/2006/relationships/image" Target="../media/image981.jpeg"/><Relationship Id="rId7" Type="http://schemas.openxmlformats.org/officeDocument/2006/relationships/image" Target="../media/image985.jpeg"/><Relationship Id="rId2" Type="http://schemas.openxmlformats.org/officeDocument/2006/relationships/image" Target="../media/image98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4.jpeg"/><Relationship Id="rId5" Type="http://schemas.openxmlformats.org/officeDocument/2006/relationships/image" Target="../media/image983.jpeg"/><Relationship Id="rId10" Type="http://schemas.openxmlformats.org/officeDocument/2006/relationships/image" Target="../media/image988.gif"/><Relationship Id="rId4" Type="http://schemas.openxmlformats.org/officeDocument/2006/relationships/image" Target="../media/image982.jpeg"/><Relationship Id="rId9" Type="http://schemas.openxmlformats.org/officeDocument/2006/relationships/image" Target="../media/image987.jpeg"/></Relationships>
</file>

<file path=ppt/slides/_rels/slide2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4.jpeg"/><Relationship Id="rId3" Type="http://schemas.openxmlformats.org/officeDocument/2006/relationships/image" Target="../media/image990.jpeg"/><Relationship Id="rId7" Type="http://schemas.openxmlformats.org/officeDocument/2006/relationships/image" Target="../media/image993.jpeg"/><Relationship Id="rId2" Type="http://schemas.openxmlformats.org/officeDocument/2006/relationships/image" Target="../media/image9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2.jpeg"/><Relationship Id="rId11" Type="http://schemas.openxmlformats.org/officeDocument/2006/relationships/image" Target="../media/image997.jpeg"/><Relationship Id="rId5" Type="http://schemas.openxmlformats.org/officeDocument/2006/relationships/image" Target="../media/image980.jpeg"/><Relationship Id="rId10" Type="http://schemas.openxmlformats.org/officeDocument/2006/relationships/image" Target="../media/image996.jpeg"/><Relationship Id="rId4" Type="http://schemas.openxmlformats.org/officeDocument/2006/relationships/image" Target="../media/image991.jpeg"/><Relationship Id="rId9" Type="http://schemas.openxmlformats.org/officeDocument/2006/relationships/image" Target="../media/image99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2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4.jpeg"/><Relationship Id="rId13" Type="http://schemas.openxmlformats.org/officeDocument/2006/relationships/image" Target="../media/image1009.jpeg"/><Relationship Id="rId3" Type="http://schemas.openxmlformats.org/officeDocument/2006/relationships/image" Target="../media/image999.jpeg"/><Relationship Id="rId7" Type="http://schemas.openxmlformats.org/officeDocument/2006/relationships/image" Target="../media/image1003.jpeg"/><Relationship Id="rId12" Type="http://schemas.openxmlformats.org/officeDocument/2006/relationships/image" Target="../media/image1008.jpeg"/><Relationship Id="rId2" Type="http://schemas.openxmlformats.org/officeDocument/2006/relationships/image" Target="../media/image998.jpeg"/><Relationship Id="rId16" Type="http://schemas.openxmlformats.org/officeDocument/2006/relationships/image" Target="../media/image5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2.jpeg"/><Relationship Id="rId11" Type="http://schemas.openxmlformats.org/officeDocument/2006/relationships/image" Target="../media/image1007.jpeg"/><Relationship Id="rId5" Type="http://schemas.openxmlformats.org/officeDocument/2006/relationships/image" Target="../media/image1001.jpeg"/><Relationship Id="rId15" Type="http://schemas.openxmlformats.org/officeDocument/2006/relationships/hyperlink" Target="//upload.wikimedia.org/wikipedia/commons/8/8c/TO_Ecran.png" TargetMode="External"/><Relationship Id="rId10" Type="http://schemas.openxmlformats.org/officeDocument/2006/relationships/image" Target="../media/image1006.jpeg"/><Relationship Id="rId4" Type="http://schemas.openxmlformats.org/officeDocument/2006/relationships/image" Target="../media/image1000.jpeg"/><Relationship Id="rId9" Type="http://schemas.openxmlformats.org/officeDocument/2006/relationships/image" Target="../media/image1005.jpeg"/><Relationship Id="rId14" Type="http://schemas.openxmlformats.org/officeDocument/2006/relationships/image" Target="../media/image1010.jpeg"/></Relationships>
</file>

<file path=ppt/slides/_rels/slide2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6.jpeg"/><Relationship Id="rId13" Type="http://schemas.openxmlformats.org/officeDocument/2006/relationships/image" Target="../media/image1021.jpeg"/><Relationship Id="rId3" Type="http://schemas.openxmlformats.org/officeDocument/2006/relationships/image" Target="../media/image1011.jpeg"/><Relationship Id="rId7" Type="http://schemas.openxmlformats.org/officeDocument/2006/relationships/image" Target="../media/image1015.jpeg"/><Relationship Id="rId12" Type="http://schemas.openxmlformats.org/officeDocument/2006/relationships/image" Target="../media/image10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4.jpeg"/><Relationship Id="rId11" Type="http://schemas.openxmlformats.org/officeDocument/2006/relationships/image" Target="../media/image1019.jpeg"/><Relationship Id="rId5" Type="http://schemas.openxmlformats.org/officeDocument/2006/relationships/image" Target="../media/image1013.jpeg"/><Relationship Id="rId15" Type="http://schemas.openxmlformats.org/officeDocument/2006/relationships/image" Target="../media/image524.png"/><Relationship Id="rId10" Type="http://schemas.openxmlformats.org/officeDocument/2006/relationships/image" Target="../media/image1018.jpeg"/><Relationship Id="rId4" Type="http://schemas.openxmlformats.org/officeDocument/2006/relationships/image" Target="../media/image1012.jpeg"/><Relationship Id="rId9" Type="http://schemas.openxmlformats.org/officeDocument/2006/relationships/image" Target="../media/image1017.jpeg"/><Relationship Id="rId14" Type="http://schemas.openxmlformats.org/officeDocument/2006/relationships/hyperlink" Target="//upload.wikimedia.org/wikipedia/commons/8/8c/TO_Ecran.png" TargetMode="External"/></Relationships>
</file>

<file path=ppt/slides/_rels/slide2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8.jpeg"/><Relationship Id="rId13" Type="http://schemas.openxmlformats.org/officeDocument/2006/relationships/image" Target="../media/image1033.jpeg"/><Relationship Id="rId3" Type="http://schemas.openxmlformats.org/officeDocument/2006/relationships/image" Target="../media/image1023.jpeg"/><Relationship Id="rId7" Type="http://schemas.openxmlformats.org/officeDocument/2006/relationships/image" Target="../media/image1027.jpeg"/><Relationship Id="rId12" Type="http://schemas.openxmlformats.org/officeDocument/2006/relationships/image" Target="../media/image1032.jpeg"/><Relationship Id="rId2" Type="http://schemas.openxmlformats.org/officeDocument/2006/relationships/image" Target="../media/image10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6.jpeg"/><Relationship Id="rId11" Type="http://schemas.openxmlformats.org/officeDocument/2006/relationships/image" Target="../media/image1031.jpeg"/><Relationship Id="rId5" Type="http://schemas.openxmlformats.org/officeDocument/2006/relationships/image" Target="../media/image1025.jpeg"/><Relationship Id="rId10" Type="http://schemas.openxmlformats.org/officeDocument/2006/relationships/image" Target="../media/image1030.jpeg"/><Relationship Id="rId4" Type="http://schemas.openxmlformats.org/officeDocument/2006/relationships/image" Target="../media/image1024.jpeg"/><Relationship Id="rId9" Type="http://schemas.openxmlformats.org/officeDocument/2006/relationships/image" Target="../media/image1029.jpe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RIAN_archive_488710_Emblem_of_XXII_Olympic_Games.jpg" TargetMode="External"/><Relationship Id="rId7" Type="http://schemas.openxmlformats.org/officeDocument/2006/relationships/image" Target="../media/image1038.jpeg"/><Relationship Id="rId2" Type="http://schemas.openxmlformats.org/officeDocument/2006/relationships/image" Target="../media/image10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7.jpeg"/><Relationship Id="rId5" Type="http://schemas.openxmlformats.org/officeDocument/2006/relationships/image" Target="../media/image1036.jpeg"/><Relationship Id="rId4" Type="http://schemas.openxmlformats.org/officeDocument/2006/relationships/image" Target="../media/image1035.jpe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0.jpeg"/><Relationship Id="rId2" Type="http://schemas.openxmlformats.org/officeDocument/2006/relationships/image" Target="../media/image10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5.jpeg"/><Relationship Id="rId5" Type="http://schemas.openxmlformats.org/officeDocument/2006/relationships/hyperlink" Target="http://ru.wikipedia.org/wiki/%D0%A4%D0%B0%D0%B9%D0%BB:RIAN_archive_488710_Emblem_of_XXII_Olympic_Games.jpg" TargetMode="External"/><Relationship Id="rId4" Type="http://schemas.openxmlformats.org/officeDocument/2006/relationships/image" Target="../media/image1041.jpeg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images.yandex.ru/yandsearch?source=wiz&amp;uinfo=sw-1269-sh-593-fw-1044-fh-448-pd-1&amp;p=2&amp;text=%D0%A2%D0%BE%D0%BC%D0%B0%D1%81%20%D0%AD%D0%B4%D0%B8%D1%81%D0%BE%D0%BD%20%D1%84%D0%BE%D1%82%D0%BE&amp;noreask=1&amp;pos=87&amp;rpt=simage&amp;lr=213&amp;img_url=http://www.scripophily.com/webcart/vigs/edisondictating.jpg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dic.academic.ru/pictures/enc_colier/o420.jpg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//upload.wikimedia.org/wikipedia/commons/3/39/GodfreyKneller-IsaacNewton-1689.jpg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upload.wikimedia.org/wikipedia/commons/7/7e/Cathode_ray_tube_diagram-keys.svg" TargetMode="Externa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3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hyperlink" Target="http://rw6ase.narod.ru/000/tw/b2.jpg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5.jpeg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13" Type="http://schemas.openxmlformats.org/officeDocument/2006/relationships/image" Target="../media/image167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12" Type="http://schemas.openxmlformats.org/officeDocument/2006/relationships/image" Target="../media/image166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jpeg"/><Relationship Id="rId11" Type="http://schemas.openxmlformats.org/officeDocument/2006/relationships/image" Target="../media/image165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Relationship Id="rId14" Type="http://schemas.openxmlformats.org/officeDocument/2006/relationships/image" Target="../media/image16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hyperlink" Target="http://video.ru/personshop/person/4505" TargetMode="External"/><Relationship Id="rId3" Type="http://schemas.openxmlformats.org/officeDocument/2006/relationships/hyperlink" Target="http://film.arjlover.net/ap/velikij.grazhdanin.1.avi/velikij.grazhdanin.1.avi.image3.jpg" TargetMode="External"/><Relationship Id="rId7" Type="http://schemas.openxmlformats.org/officeDocument/2006/relationships/image" Target="../media/image180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pn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10" Type="http://schemas.openxmlformats.org/officeDocument/2006/relationships/image" Target="../media/image189.jpeg"/><Relationship Id="rId4" Type="http://schemas.openxmlformats.org/officeDocument/2006/relationships/image" Target="../media/image183.jpeg"/><Relationship Id="rId9" Type="http://schemas.openxmlformats.org/officeDocument/2006/relationships/image" Target="../media/image18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91.jpeg"/><Relationship Id="rId7" Type="http://schemas.openxmlformats.org/officeDocument/2006/relationships/image" Target="../media/image195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4.jpeg"/><Relationship Id="rId5" Type="http://schemas.openxmlformats.org/officeDocument/2006/relationships/image" Target="../media/image193.jpeg"/><Relationship Id="rId10" Type="http://schemas.openxmlformats.org/officeDocument/2006/relationships/image" Target="../media/image198.jpeg"/><Relationship Id="rId4" Type="http://schemas.openxmlformats.org/officeDocument/2006/relationships/image" Target="../media/image192.jpeg"/><Relationship Id="rId9" Type="http://schemas.openxmlformats.org/officeDocument/2006/relationships/image" Target="../media/image19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9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1.jpeg"/><Relationship Id="rId4" Type="http://schemas.openxmlformats.org/officeDocument/2006/relationships/image" Target="../media/image21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7" Type="http://schemas.openxmlformats.org/officeDocument/2006/relationships/image" Target="../media/image221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7" Type="http://schemas.openxmlformats.org/officeDocument/2006/relationships/image" Target="../media/image237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ИСТОРИЯ ОТЕЧЕСТВЕННОГО ТЕЛЕВИДЕНИЯ</a:t>
            </a:r>
            <a:endParaRPr lang="ru-RU" dirty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03648" y="2780928"/>
            <a:ext cx="6560234" cy="17526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3200" dirty="0" smtClean="0"/>
              <a:t>Факты и иллюстрации</a:t>
            </a:r>
          </a:p>
          <a:p>
            <a:pPr algn="ctr"/>
            <a:r>
              <a:rPr lang="ru-RU" sz="3600" dirty="0" smtClean="0"/>
              <a:t>1931 – 2000</a:t>
            </a:r>
          </a:p>
          <a:p>
            <a:pPr algn="ctr"/>
            <a:r>
              <a:rPr lang="ru-RU" sz="2800" dirty="0" smtClean="0"/>
              <a:t>Часть </a:t>
            </a:r>
            <a:r>
              <a:rPr lang="en-US" sz="2800" dirty="0" smtClean="0"/>
              <a:t>I</a:t>
            </a:r>
            <a:r>
              <a:rPr lang="ru-RU" sz="2800" dirty="0" smtClean="0"/>
              <a:t> </a:t>
            </a:r>
          </a:p>
          <a:p>
            <a:pPr algn="ctr"/>
            <a:r>
              <a:rPr lang="ru-RU" sz="2800" dirty="0" smtClean="0"/>
              <a:t>Начало  ХХ века – середина 80-х годов</a:t>
            </a:r>
          </a:p>
          <a:p>
            <a:pPr algn="ctr"/>
            <a:endParaRPr lang="ru-RU" sz="2800" dirty="0" smtClean="0"/>
          </a:p>
          <a:p>
            <a:pPr algn="ctr"/>
            <a:endParaRPr lang="ru-RU" sz="28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3218"/>
            <a:ext cx="8219256" cy="10155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даёт знание истории телевидения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348880"/>
            <a:ext cx="8784976" cy="3041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взаимосвязи телевидения и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социально-политических процессов в обществе</a:t>
            </a:r>
          </a:p>
          <a:p>
            <a:pPr lvl="1" algn="ctr">
              <a:lnSpc>
                <a:spcPts val="1500"/>
              </a:lnSpc>
              <a:spcBef>
                <a:spcPct val="0"/>
              </a:spcBef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знания прошлого  осознанно экстраполировать общественно-политическую ситуацию на телевизионный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контент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места и роли телевидения в системе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массовых коммуникаций и СМИ</a:t>
            </a:r>
          </a:p>
          <a:p>
            <a:pPr lvl="1" algn="ctr"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500"/>
              </a:lnSpc>
              <a:buFont typeface="Wingdings" pitchFamily="2" charset="2"/>
              <a:buChar char="Ø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 видеть объективные и субъективные факторы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5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влияющие на телевидение</a:t>
            </a:r>
          </a:p>
          <a:p>
            <a:pPr lvl="1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Начало 50-х годов ХХ века</a:t>
            </a:r>
            <a:br>
              <a:rPr lang="ru-RU" sz="3200" dirty="0" smtClean="0"/>
            </a:br>
            <a:r>
              <a:rPr lang="ru-RU" sz="2800" dirty="0" smtClean="0"/>
              <a:t>Телевизор в советской семье </a:t>
            </a:r>
            <a:endParaRPr lang="ru-RU" sz="2800" dirty="0"/>
          </a:p>
        </p:txBody>
      </p:sp>
      <p:pic>
        <p:nvPicPr>
          <p:cNvPr id="3" name="Picture 4" descr="(Первый телевизор индивидуального пользования КВН-49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348880"/>
            <a:ext cx="2416841" cy="216024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4653136"/>
            <a:ext cx="264604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КВН 49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В названии зашифрованы имена изобретателей: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енигсон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аршавский -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иколаевский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9872" y="4797152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Picture 3" descr="leningrad_t2_00_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59832" y="2420888"/>
            <a:ext cx="2454127" cy="2040497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softEdge rad="63500"/>
          </a:effectLst>
        </p:spPr>
      </p:pic>
      <p:pic>
        <p:nvPicPr>
          <p:cNvPr id="9" name="Picture 5" descr="leningrad_t2_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059832" y="4509120"/>
            <a:ext cx="2705761" cy="1944216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724128" y="2333685"/>
            <a:ext cx="309634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Телевизор «Ленинград Т2» Ленинградский заводе им. Козицкого. 1948 г.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Позже производство на заводе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Саксенверк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ГДР.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Размер изображения 180х135 мм.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Предназначен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приёма программ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трёх каналах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радиостанций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диапазонах ДВ, СВ, КВ и УКВ-ЧМ, а также для прослушивания грамзаписи с внешнего проигрывателя.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3528" y="1412776"/>
            <a:ext cx="8496944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Телевизор – важный атрибут домашнего интерьера, его украшение, свидетельство семейного благополучия.  </a:t>
            </a:r>
          </a:p>
          <a:p>
            <a:pPr algn="ctr">
              <a:lnSpc>
                <a:spcPts val="25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гости – на телевизор!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 descr="http://kayrosblog.ru/wp-content/gallery/sovetskie-televizory-vintazhnyj-dizajn-dlya-vashego-interera/sovetskie-televizory-vintazhny-j-dizajn-dlya-vashego-inter-era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3284984"/>
            <a:ext cx="2008296" cy="136815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  <p:pic>
        <p:nvPicPr>
          <p:cNvPr id="128002" name="Picture 2" descr="http://dmirix.ru/wp-content/uploads/2014/02/2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95956"/>
            <a:ext cx="2379692" cy="1817220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Начало 50-х годов ХХ века</a:t>
            </a:r>
            <a:br>
              <a:rPr lang="ru-RU" sz="3200" dirty="0" smtClean="0"/>
            </a:br>
            <a:r>
              <a:rPr lang="ru-RU" sz="2800" dirty="0" smtClean="0"/>
              <a:t>Телевизор в советской семье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12776"/>
            <a:ext cx="84969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1960 году 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столице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15 000 телевизоров, </a:t>
            </a:r>
          </a:p>
          <a:p>
            <a:pPr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стране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5 500 тысяч. 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1965 года  общая мощность телевизоров превышала 2миллиона киловатт.  Для их питания не хватило бы </a:t>
            </a:r>
          </a:p>
          <a:p>
            <a:pPr>
              <a:lnSpc>
                <a:spcPct val="8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трёх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Днепрогэсов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(См. В.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Урвалов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 Певзнер История техники телевидения)</a:t>
            </a:r>
            <a:endParaRPr lang="ru-RU" sz="2000" dirty="0"/>
          </a:p>
        </p:txBody>
      </p:sp>
      <p:pic>
        <p:nvPicPr>
          <p:cNvPr id="4" name="Picture 3" descr="Старые телевизоры ССС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23529" y="3284984"/>
            <a:ext cx="2614290" cy="1911995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  <p:pic>
        <p:nvPicPr>
          <p:cNvPr id="7" name="Picture 4" descr="Старые телевизоры ССС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588224" y="3140968"/>
            <a:ext cx="2140724" cy="1944216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  <p:pic>
        <p:nvPicPr>
          <p:cNvPr id="8" name="Picture 2" descr="http://rw6ase.narod.ru/00/twcb/awangard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4653136"/>
            <a:ext cx="2239000" cy="182758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  <p:pic>
        <p:nvPicPr>
          <p:cNvPr id="9" name="Picture 6" descr="Старые телевизоры СССР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588224" y="4797152"/>
            <a:ext cx="1953167" cy="1556792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4725144"/>
            <a:ext cx="2317208" cy="1738054"/>
          </a:xfrm>
          <a:prstGeom prst="rect">
            <a:avLst/>
          </a:prstGeom>
          <a:noFill/>
          <a:ln w="317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5" descr="Старые телевизоры СССР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55576" y="4941168"/>
            <a:ext cx="1983004" cy="1512168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Начало 50-х годов ХХ века</a:t>
            </a:r>
            <a:br>
              <a:rPr lang="ru-RU" sz="3200" dirty="0" smtClean="0"/>
            </a:br>
            <a:r>
              <a:rPr lang="ru-RU" sz="2800" dirty="0" smtClean="0"/>
              <a:t>Телевизор в советской семье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1556792"/>
            <a:ext cx="612068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опыты цветного телевидения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Тестирование с применением черно-белого телеприемников «Радуга».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5157192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Добавление цвета осуществлялось механически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помощью светофильтров красного, синего и зеленого,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объединенных на диске с электромотором, который устанавливался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 экраном внутри телевизора.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Москве организованы специальные просмотры для демонстрации возможностей цветного телевидения.</a:t>
            </a:r>
          </a:p>
        </p:txBody>
      </p:sp>
      <p:pic>
        <p:nvPicPr>
          <p:cNvPr id="1032" name="Picture 8" descr="http://rw6ase.narod.ru/00/twc/raduga704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636912"/>
            <a:ext cx="3312368" cy="2444528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  <p:pic>
        <p:nvPicPr>
          <p:cNvPr id="11" name="Picture 9" descr="4031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21049500">
            <a:off x="1168524" y="2842725"/>
            <a:ext cx="2079935" cy="2007944"/>
          </a:xfrm>
          <a:prstGeom prst="rect">
            <a:avLst/>
          </a:prstGeom>
          <a:noFill/>
          <a:ln w="3175">
            <a:solidFill>
              <a:schemeClr val="bg1"/>
            </a:solidFill>
          </a:ln>
        </p:spPr>
      </p:pic>
      <p:pic>
        <p:nvPicPr>
          <p:cNvPr id="1028" name="Picture 4" descr="http://www.rw6ase.narod.ru/00/twc/raduga719_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19" y="2826437"/>
            <a:ext cx="3091713" cy="2114731"/>
          </a:xfrm>
          <a:prstGeom prst="rect">
            <a:avLst/>
          </a:prstGeom>
          <a:noFill/>
          <a:ln w="3175">
            <a:solidFill>
              <a:schemeClr val="bg1"/>
            </a:solidFill>
          </a:ln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027232" cy="2464534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периода «оттепели»: </a:t>
            </a:r>
            <a:b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середина 50-х – середина 60-х годов</a:t>
            </a:r>
            <a: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Вторая половина 50-х годов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1560" y="3287712"/>
            <a:ext cx="7883153" cy="194148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режиме ежедневного телевещания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Всемирный фестиваль молодёжи и студентов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Москве и телевидение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поисках содержания</a:t>
            </a:r>
          </a:p>
          <a:p>
            <a:pPr algn="ctr"/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Телефикация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страны</a:t>
            </a:r>
          </a:p>
          <a:p>
            <a:pPr algn="ctr"/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8" name="Picture 8" descr="http://ytimg.googleusercontent.com/vi/r0dUIq8gHgc/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69906">
            <a:off x="7002216" y="2966037"/>
            <a:ext cx="1488283" cy="1116213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359024"/>
          </a:xfrm>
          <a:noFill/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ru-RU" sz="3600" dirty="0" smtClean="0"/>
              <a:t>Исторический фон </a:t>
            </a:r>
            <a:br>
              <a:rPr lang="ru-RU" sz="3600" dirty="0" smtClean="0"/>
            </a:b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и  середина 50-х годов ХХ века</a:t>
            </a:r>
            <a:b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 smtClean="0"/>
              <a:t>В эти годы…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100" dirty="0">
              <a:solidFill>
                <a:schemeClr val="tx1"/>
              </a:solidFill>
            </a:endParaRPr>
          </a:p>
        </p:txBody>
      </p:sp>
      <p:pic>
        <p:nvPicPr>
          <p:cNvPr id="444418" name="Picture 2" descr="https://im6.kommersant.ru/Issues.photo/WEEKEND/2015/038/KMO_121188_06311_1_t218_172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49080"/>
            <a:ext cx="2306374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23528" y="1484785"/>
            <a:ext cx="5112568" cy="295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1952 -1953гг.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 Волго-Донской канал 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Москве строится проспект Мира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Вступил в строй комплекс зданий МГУ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Советский Союз объявил об успешных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испытаниях водородной бомбы. 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1953 году в СССР почти завершено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восстановление наиболее разрушенных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войной городов, таких как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Минск, Севастополь, Сталинград. 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915816" y="4200862"/>
            <a:ext cx="612068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Казнены тринадцать подсудимых по делу Еврейского Антифашистского Комитета.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казнь известна как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«Ночь казнённых поэтов».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Литве арестованы и депортированы 37 тысяч крестьян, отказывавшихся вступить в колхозы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Берлине расстреляли 18 советских солдат, отказавшихся стрелять по демонстрации немецких рабочих</a:t>
            </a:r>
          </a:p>
          <a:p>
            <a:pPr>
              <a:lnSpc>
                <a:spcPts val="2000"/>
              </a:lnSpc>
            </a:pP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462746"/>
            <a:ext cx="3600400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марта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скончался И.В. Сталин 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давке на его похоронах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погибли сотни людей </a:t>
            </a:r>
          </a:p>
          <a:p>
            <a:endParaRPr lang="ru-RU" dirty="0"/>
          </a:p>
        </p:txBody>
      </p:sp>
      <p:pic>
        <p:nvPicPr>
          <p:cNvPr id="281602" name="Picture 2" descr="https://pastvu.com/_p/a/j/a/0/ja0fbekcgsqdygvc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2211">
            <a:off x="5385646" y="1712054"/>
            <a:ext cx="1799864" cy="1280154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281604" name="Picture 4" descr="https://pastvu.com/_p/a/1/0/0/1004310464867ad714a09f7d2e7452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82195">
            <a:off x="6793628" y="1704557"/>
            <a:ext cx="1899002" cy="1296144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281606" name="Picture 6" descr="http://nibler.ru/uploads/users/3132/2013-02-10/stroitelstva-mify-istorii-eto-interesno-poznavatelno-kartinki_63448214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35890">
            <a:off x="5280686" y="2872604"/>
            <a:ext cx="1800200" cy="124213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8" name="Picture 8" descr="http://the-day-x.ru/wp-content/uploads/2014/08/9416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284984"/>
            <a:ext cx="2130995" cy="1278597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81610" name="Picture 10" descr="http://www.21.by/pub/news/2015/04/14289019520708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44791">
            <a:off x="5685524" y="4027359"/>
            <a:ext cx="1676217" cy="136040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ts val="3000"/>
              </a:lnSpc>
            </a:pPr>
            <a:r>
              <a:rPr lang="ru-RU" sz="3600" dirty="0" smtClean="0"/>
              <a:t>Исторический фон </a:t>
            </a:r>
            <a:br>
              <a:rPr lang="ru-RU" sz="3600" dirty="0" smtClean="0"/>
            </a:b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и середина50-х годов ХХ века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 smtClean="0"/>
              <a:t>В эти годы…</a:t>
            </a:r>
            <a:endParaRPr lang="ru-RU" sz="2700" dirty="0"/>
          </a:p>
        </p:txBody>
      </p:sp>
      <p:sp>
        <p:nvSpPr>
          <p:cNvPr id="3" name="TextBox 2"/>
          <p:cNvSpPr txBox="1"/>
          <p:nvPr/>
        </p:nvSpPr>
        <p:spPr>
          <a:xfrm>
            <a:off x="3563888" y="1484784"/>
            <a:ext cx="172733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1953 -1955гг.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844824"/>
            <a:ext cx="74888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endParaRPr lang="ru-RU" sz="2000" dirty="0" smtClean="0"/>
          </a:p>
          <a:p>
            <a:pPr algn="ctr">
              <a:lnSpc>
                <a:spcPts val="2000"/>
              </a:lnSpc>
            </a:pPr>
            <a:endParaRPr lang="ru-RU" sz="2000" dirty="0" smtClean="0"/>
          </a:p>
          <a:p>
            <a:pPr algn="ctr"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53634" name="Picture 2" descr="Никита Сергеевич Хрущё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95536" y="1556792"/>
            <a:ext cx="1180211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07504" y="3284984"/>
            <a:ext cx="5789741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1954 - 1955 – годы великих строек: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строительства Братской ГЭС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Строительстве Горьковской ГЭС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работы первой АЭС в г. Обнинске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Новой Земле создан ядерный полигон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 космодром Байконур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освоения Целинных земель 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/>
              <a:t>В </a:t>
            </a:r>
            <a:r>
              <a:rPr lang="ru-RU" sz="2000" dirty="0" err="1" smtClean="0"/>
              <a:t>Лениграде</a:t>
            </a:r>
            <a:r>
              <a:rPr lang="ru-RU" sz="2000" dirty="0" smtClean="0"/>
              <a:t> открылось метро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реконструкции открылась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выставка страны - ВСХВ 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реконструкции открылся ГУМ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также на экраны вышли фильмы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«Верные друзья» и «Укротительница тигров»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75656" y="1844824"/>
            <a:ext cx="5112567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07.09.1953 на пленуме ЦК КПСС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первым секретарём ЦК избран Н. Хрущёв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26.06.1953 - арестован Л.Берии.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23.12. 1953 расстрел Л. Берии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высшего состава НКВД.</a:t>
            </a:r>
          </a:p>
        </p:txBody>
      </p:sp>
      <p:pic>
        <p:nvPicPr>
          <p:cNvPr id="281606" name="Picture 6" descr="https://studfiles.net/html/2706/401/html_AkOtqQbKBR.itZt/img-vpWQF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32741">
            <a:off x="5834415" y="2745928"/>
            <a:ext cx="1448300" cy="1462583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281604" name="Picture 4" descr="http://time56.ru/userfiles/news/large/13193_celina-i-selskoe-xozyajstvo-dombarovskogo-rajona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33373">
            <a:off x="6897424" y="2042817"/>
            <a:ext cx="1734778" cy="1340768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281612" name="Picture 12" descr="https://cdn.fishki.net/upload/post/2017/07/02/2327008/e090c8085c990febe9606993244180e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2975">
            <a:off x="7175389" y="4348072"/>
            <a:ext cx="1708986" cy="1192018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281616" name="Picture 16" descr="http://cdn.tvc.ru/pictures/tc/970/6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5373216"/>
            <a:ext cx="2470774" cy="1262512"/>
          </a:xfrm>
          <a:prstGeom prst="round2SameRect">
            <a:avLst/>
          </a:prstGeom>
          <a:noFill/>
          <a:effectLst>
            <a:innerShdw blurRad="114300">
              <a:prstClr val="black"/>
            </a:innerShdw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400"/>
              </a:lnSpc>
            </a:pPr>
            <a:r>
              <a:rPr lang="ru-RU" sz="3200" dirty="0" smtClean="0"/>
              <a:t>Исторический фон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и середина 50-х годов ХХ века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/>
              <a:t>В эти годы…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563888" y="1844824"/>
            <a:ext cx="2275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14-25.02.1956 </a:t>
            </a: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съезд КПСС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3638" name="Picture 6" descr="https://cf.ppt-online.org/files/slide/z/Z8BXlp2QLNHeW3GOTDuw1dfStA65URzvVaiYKc/slide-16.jpg"/>
          <p:cNvPicPr>
            <a:picLocks noChangeAspect="1" noChangeArrowheads="1"/>
          </p:cNvPicPr>
          <p:nvPr/>
        </p:nvPicPr>
        <p:blipFill>
          <a:blip r:embed="rId2" cstate="print"/>
          <a:srcRect l="3691" t="31609" r="7716" b="1221"/>
          <a:stretch>
            <a:fillRect/>
          </a:stretch>
        </p:blipFill>
        <p:spPr bwMode="auto">
          <a:xfrm>
            <a:off x="251520" y="1484784"/>
            <a:ext cx="3240360" cy="1377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3636" name="Picture 4" descr="https://pbs.twimg.com/media/CmMXVlPWkAAYVhJ.jpg"/>
          <p:cNvPicPr>
            <a:picLocks noChangeAspect="1" noChangeArrowheads="1"/>
          </p:cNvPicPr>
          <p:nvPr/>
        </p:nvPicPr>
        <p:blipFill>
          <a:blip r:embed="rId3" cstate="print"/>
          <a:srcRect b="37245"/>
          <a:stretch>
            <a:fillRect/>
          </a:stretch>
        </p:blipFill>
        <p:spPr bwMode="auto">
          <a:xfrm>
            <a:off x="5940152" y="1412776"/>
            <a:ext cx="2952328" cy="1389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251520" y="2780928"/>
            <a:ext cx="871296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Решения съезда, осуждение культа личности Сталина,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репрессий 30-х, 40-х годов почти на десятилетие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середина 50-х – середина 60-х годов –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определили изменения во всех  сферах жизни общества: 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относительная либерализация политической и общественной жизни, ослабление тоталитарного давления власти,  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проявление  некоторой свободы слова и творческой деятельности, большая открытость миру. 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и реабилитация политических заключенных, 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ликвидация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ГУЛАГа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давали основания надеяться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необратимость начатого процесса.</a:t>
            </a:r>
          </a:p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ххх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3409" name="Rectangle 1"/>
          <p:cNvSpPr>
            <a:spLocks noChangeArrowheads="1"/>
          </p:cNvSpPr>
          <p:nvPr/>
        </p:nvSpPr>
        <p:spPr bwMode="auto">
          <a:xfrm>
            <a:off x="323528" y="5877272"/>
            <a:ext cx="871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Октябрь - ноябрь 1956 г.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Венгерское вооружённое восстание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против постсоветского режима подавлено советскими войсками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 descr="35304456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5085184"/>
            <a:ext cx="2952328" cy="1576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332" name="Picture 4" descr="Торжественное открытие Фестиваля молодёжи и студентов в 1957 год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3356992"/>
            <a:ext cx="3456384" cy="195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340" name="Picture 12" descr="https://a.d-cd.net/bdd54bes-9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17470">
            <a:off x="381173" y="2374974"/>
            <a:ext cx="1660655" cy="133890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188640"/>
            <a:ext cx="8301608" cy="1296144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800" b="1" dirty="0" smtClean="0"/>
              <a:t>6-ой Всемирный фестиваль </a:t>
            </a:r>
            <a:br>
              <a:rPr lang="ru-RU" sz="2800" b="1" dirty="0" smtClean="0"/>
            </a:br>
            <a:r>
              <a:rPr lang="ru-RU" sz="2800" b="1" dirty="0" smtClean="0"/>
              <a:t>молодёжи и студентов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</a:t>
            </a:r>
            <a:r>
              <a:rPr lang="ru-RU" sz="2200" b="1" dirty="0" smtClean="0"/>
              <a:t>Москва 28 июля – 11 августа 1957 года</a:t>
            </a:r>
            <a:endParaRPr lang="ru-RU" sz="2200" dirty="0"/>
          </a:p>
        </p:txBody>
      </p:sp>
      <p:pic>
        <p:nvPicPr>
          <p:cNvPr id="99334" name="Picture 6" descr="Торжественное открытие Фестиваля молодёжи и студентов в 1957 году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47966">
            <a:off x="6114810" y="3943062"/>
            <a:ext cx="2659435" cy="1760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336" name="Picture 8" descr="Фестиваль Дружбы народов в 1957 году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77404">
            <a:off x="495498" y="4058222"/>
            <a:ext cx="2744042" cy="1782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338" name="Picture 10" descr="Всемирного фестиваля молодёжи и студентов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904168">
            <a:off x="6799444" y="2355967"/>
            <a:ext cx="1891035" cy="132102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2051720" y="1772816"/>
            <a:ext cx="48600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Москве 34 тысячи молодых людей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131 страны мира. Лозунг фестиваля: «За мир и дружбу»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фестивального плаката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Пабло Пикассо. </a:t>
            </a:r>
          </a:p>
          <a:p>
            <a:r>
              <a:rPr lang="ru-RU" sz="2000" b="1" dirty="0" smtClean="0"/>
              <a:t>. 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224136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3100" b="1" dirty="0" smtClean="0"/>
              <a:t>6-ой Всемирный фестиваль </a:t>
            </a:r>
            <a:br>
              <a:rPr lang="ru-RU" sz="3100" b="1" dirty="0" smtClean="0"/>
            </a:br>
            <a:r>
              <a:rPr lang="ru-RU" sz="3100" b="1" dirty="0" smtClean="0"/>
              <a:t>молодёжи и студентов</a:t>
            </a: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200" b="1" dirty="0" smtClean="0"/>
              <a:t>Москва 28 июля – 11 августа 1957 года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72816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связи с подготовкой к фестивалю правительство создаёт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Комитет по радиовещанию и телевидению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СМ СССР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(май 1957 года)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телевидении созданы: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фестивальная редакция,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редакция «Последних известий», </a:t>
            </a:r>
          </a:p>
          <a:p>
            <a:pPr>
              <a:lnSpc>
                <a:spcPct val="90000"/>
              </a:lnSpc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кинопроизводство.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Оснащение новым оборудованием и парком ПТС.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Вещание 20-25 часов в сутки по двум каналам.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Каждый день по телевидению транслировалось свыше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50 фестивальных передач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Более чем 100 телевизионных трансляционных пунктов  	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телезрители Киева, Смоленска, Минска смотрели передачи из Москвы, ретранслируемые с помощью самолета.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Picture 9" descr="9a613f574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024010" y="2481936"/>
            <a:ext cx="1617894" cy="1667144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>
            <a:softEdge rad="127000"/>
          </a:effec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3100" b="1" dirty="0" smtClean="0"/>
              <a:t>6-ой Всемирный фестиваль </a:t>
            </a:r>
            <a:br>
              <a:rPr lang="ru-RU" sz="3100" b="1" dirty="0" smtClean="0"/>
            </a:br>
            <a:r>
              <a:rPr lang="ru-RU" sz="3100" b="1" dirty="0" smtClean="0"/>
              <a:t>молодёжи и студентов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700" b="1" dirty="0" smtClean="0"/>
              <a:t> </a:t>
            </a:r>
            <a:r>
              <a:rPr lang="ru-RU" sz="2200" b="1" dirty="0" smtClean="0"/>
              <a:t>Москва 28 июля – 11 августа 1957 года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556793"/>
            <a:ext cx="81369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/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фестивалю, впервые на отечественном телевидении, создана игровая передача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«Вечер весёлых вопросов»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Фестивальной редакция ЦТ 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(позднее –Главная редакция программ для молодёжи)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Придумана Сергеем Муратовым по образцу польской телепередачи «Гадай, гадай, гадальщик» . 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Прямая трансляция. Участвуют зрители. Отвечают на вопросы ведущих. Особенно приветствуется юмор. 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spcBef>
                <a:spcPct val="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4208468"/>
            <a:ext cx="1241872" cy="2266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TextBox 5"/>
          <p:cNvSpPr txBox="1"/>
          <p:nvPr/>
        </p:nvSpPr>
        <p:spPr>
          <a:xfrm>
            <a:off x="2123728" y="4437112"/>
            <a:ext cx="49685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 – 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актриса Маргарита Лифанова и</a:t>
            </a:r>
          </a:p>
          <a:p>
            <a:pPr algn="ctr">
              <a:spcBef>
                <a:spcPct val="0"/>
              </a:spcBef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композитор Никита Богословский</a:t>
            </a:r>
          </a:p>
          <a:p>
            <a:pPr algn="ctr">
              <a:spcBef>
                <a:spcPct val="0"/>
              </a:spcBef>
              <a:defRPr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5445224"/>
            <a:ext cx="56886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«Вечер весёлых вопросов» вышел в эфир 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раза. </a:t>
            </a:r>
          </a:p>
          <a:p>
            <a:pPr>
              <a:spcBef>
                <a:spcPct val="0"/>
              </a:spcBef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Передача закрыта Постановлением ЦК КПСС.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01378" name="Picture 2" descr="http://gl.weburg.net/00/persons/31/151833/medium/6378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416818"/>
            <a:ext cx="1368152" cy="199730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3218"/>
            <a:ext cx="8219256" cy="94353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даёт знание истории телевидения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132856"/>
            <a:ext cx="8784976" cy="374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взаимосвязи телевидения и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социально-политических процессов в обществе</a:t>
            </a:r>
          </a:p>
          <a:p>
            <a:pPr lvl="1" algn="ctr">
              <a:lnSpc>
                <a:spcPts val="1500"/>
              </a:lnSpc>
              <a:spcBef>
                <a:spcPct val="0"/>
              </a:spcBef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знания прошлого  осознанно экстраполировать общественно-политическую ситуацию на телевизионный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контент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места и роли телевидения в системе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массовых коммуникаций и СМИ</a:t>
            </a:r>
          </a:p>
          <a:p>
            <a:pPr lvl="1" algn="ctr"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 видеть объективные и субъективные факторы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влияющие на телевидение</a:t>
            </a:r>
          </a:p>
          <a:p>
            <a:pPr lvl="1" algn="ctr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500"/>
              </a:lnSpc>
              <a:buFont typeface="Wingdings" pitchFamily="2" charset="2"/>
              <a:buChar char="Ø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Способствует пониманию внутренних противоречий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5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системы телевидения</a:t>
            </a:r>
          </a:p>
          <a:p>
            <a:pPr lvl="1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63272" cy="14127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600" dirty="0" smtClean="0"/>
              <a:t>В режиме ежедневного телевещания: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100" dirty="0" smtClean="0"/>
              <a:t>поиски  информационного содержания</a:t>
            </a:r>
            <a:br>
              <a:rPr lang="ru-RU" sz="3100" dirty="0" smtClean="0"/>
            </a:br>
            <a:endParaRPr lang="ru-RU" sz="31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/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1956 г. Создана редакция «Последних известий» ЦСТ</a:t>
            </a:r>
          </a:p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составе трех человек. 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Повторение в дикторском чтении выпусков «Последних известий» радио. Выпуски не каждый день,  в неопределенное время и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конце вещательного дня,  не имеют стабильной аудитории. 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1957 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выпуск включают по два-четыре киносюжета, снятых кинооператором студии, и несколько сюжетов, «вырезанных» из периферийных журналов кинохроники. </a:t>
            </a:r>
          </a:p>
          <a:p>
            <a:pPr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 июля 1957 г.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«Последние известия» передаются два раза в день – в 19 часов и в конце программы; второй выпуск «Последних известий» повторялся на другой день в конце дневных передач 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 14–16 часов), с некоторыми добавлениями. 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Одиннадцать съемочных групп. Привлекаются внештатные авторы-операторы. Сюжет длился 2–3 минуты,  иногда до 4–5 минут.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января 1958 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«Последние известия» вновь стали включать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выпуск радионовостей в дикторском чтении, открывая им программу.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В режиме ежедневного телевещания: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поиски информационного содержания</a:t>
            </a:r>
            <a:endParaRPr lang="ru-RU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700808"/>
            <a:ext cx="2927648" cy="2195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7366">
            <a:off x="404969" y="2261393"/>
            <a:ext cx="2978585" cy="161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76327">
            <a:off x="6007806" y="2155975"/>
            <a:ext cx="2487762" cy="186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55576" y="4293096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/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Киножурнал "Новости дня" </a:t>
            </a:r>
          </a:p>
          <a:p>
            <a:pPr algn="ctr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выходил с 1944 по 1992 годы   5 раз в месяц.</a:t>
            </a:r>
          </a:p>
          <a:p>
            <a:pPr algn="ctr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Темы сюжетов - события из жизни страны, внутренние и международные общественно-политические события.</a:t>
            </a:r>
          </a:p>
          <a:p>
            <a:pPr algn="ctr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разное время авторами выпусков киножурнала были</a:t>
            </a:r>
          </a:p>
          <a:p>
            <a:pPr algn="ctr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Дзига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Эсфирь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Шуб, Эльдар Рязанов 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В режиме ежедневного телевещания: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поиски информационного содержания</a:t>
            </a:r>
            <a:endParaRPr lang="ru-RU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555776" y="1484784"/>
            <a:ext cx="36196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Освоение жанра репортажа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844824"/>
            <a:ext cx="84249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Вспоминает А.Я.Юровский :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«Шел 1954 год. Телевизоров в Москве, Киеве и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Ленинграде насчитывалось 225 тысяч; в других городах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телевидения не было.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Еще не существовало понятия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телевизионная журналистика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для передачи спортивных соревнований (главным образом футбольных матчей на стадионе 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Динамо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применялся репортаж — испытанный жанр журналистики, хорошо известный по газете и радио.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Именно репортаж позволил телевидению одержать первые победы в борьбе за право именоваться новым родом журналистики, особенно после того, как его тематические рамки постепенно стали расширяться.» </a:t>
            </a:r>
          </a:p>
          <a:p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Подробнее о первых репортажах см.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Юровский. Рождение репортажа </a:t>
            </a:r>
          </a:p>
          <a:p>
            <a:pPr algn="r"/>
            <a:r>
              <a:rPr lang="ru-RU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книге: «Шаболовка, 53»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1618" name="Picture 2" descr="https://librusec.pro/static/img/a/89/bd/89bdf3644e55fa285aaacb4c897bac93b6d023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1772815"/>
            <a:ext cx="1340678" cy="18342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В режиме ежедневного телевещания: </a:t>
            </a:r>
            <a:r>
              <a:rPr lang="ru-RU" sz="2800" dirty="0" smtClean="0"/>
              <a:t>журналисты приходят на телевидение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212976"/>
            <a:ext cx="8496944" cy="129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/>
              <a:t>.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	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endParaRPr lang="ru-RU" dirty="0" smtClean="0"/>
          </a:p>
        </p:txBody>
      </p:sp>
      <p:pic>
        <p:nvPicPr>
          <p:cNvPr id="11268" name="Picture 4" descr="http://ic.pics.livejournal.com/smiroslav/37415582/50503/50503_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1395611" cy="19147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Прямоугольник 7"/>
          <p:cNvSpPr/>
          <p:nvPr/>
        </p:nvSpPr>
        <p:spPr>
          <a:xfrm>
            <a:off x="1979712" y="1772816"/>
            <a:ext cx="5184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/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своём первом телевизионном  опыте написал  Е.И.Рябчиков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сборнике очерков «Шаболовка,53».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телевидению его иллюстрированный рассказ об экспедиции в 1955году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Ангару занял два вечера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1272" name="Picture 8" descr="http://static1.ozone.ru/multimedia/10108585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1484784"/>
            <a:ext cx="1247281" cy="19104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179512" y="3429000"/>
            <a:ext cx="871296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Е.И. Рябчиков - корреспондент «Комсомольской правды», «Огонька», «Правды».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1934 г. взял интервью у К.Э.Циолковского.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Участвовал во многих перелётах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В.П.Чкаловым, М.М.Громовым,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В.Кокинаки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другими лётчиками СССР.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корреспондент  «Правда» участвовал в экспедициях в Арктику, Антарктику.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Арестован. Осужден на 5 лет. В тюрьме в одной камере с А.Н. Туполевым.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Срок отбывал в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Норильлаге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 все первые фильмы о космонавтах сняты по его сценариям.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космонавты называли его «дядя Женя».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29 книг и полутора тысяч статей, очерков, репортажей, сценариев и текстов к 58 фильмам, около 250 телерепортажей и 400 радиопередач.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 режиме ежедневного телевещания: </a:t>
            </a:r>
            <a:br>
              <a:rPr lang="ru-RU" sz="2800" dirty="0" smtClean="0"/>
            </a:br>
            <a:r>
              <a:rPr lang="ru-RU" sz="2400" dirty="0" smtClean="0"/>
              <a:t>журналисты приходят на телевидение</a:t>
            </a:r>
            <a:endParaRPr lang="ru-RU" sz="2800" dirty="0"/>
          </a:p>
        </p:txBody>
      </p:sp>
      <p:pic>
        <p:nvPicPr>
          <p:cNvPr id="373762" name="Picture 2" descr="http://moi-goda.ru/images/stories/TXTS/2017/2003LVF/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204864"/>
            <a:ext cx="2031490" cy="2343125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4725144"/>
            <a:ext cx="367240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марта 1954 года Г. А. Седов впервые в стране на самолете МиГ-19 № 1на высоте полета достиг скорости превышающей скорость звука в 1,34 раза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91672" y="4221088"/>
            <a:ext cx="2952328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Комментатор –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А. Седов,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Герой Советского Союза, Заслуженный летчик-испытатель СССР, генерал-майор авиации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3766" name="Picture 6" descr="http://www.testpilots.ru/wp-content/gallery/sedov/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21742">
            <a:off x="4012921" y="4416383"/>
            <a:ext cx="2112235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373768" name="Picture 8" descr="http://s004.radikal.ru/i207/1401/29/d7901f1b54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2060848"/>
            <a:ext cx="1376189" cy="201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373770" name="Picture 10" descr="https://image.jimcdn.com/app/cms/image/transf/none/path/sba55f3f39f316cd9/image/i880cda5dacc5abb5/version/1280289397/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2060848"/>
            <a:ext cx="1408014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RightFacing"/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323528" y="4149080"/>
            <a:ext cx="3170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Репортёр –  Е.И. Рябчиков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35696" y="1556792"/>
            <a:ext cx="518751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 19 во дворе телецентра на Шаболовке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Уникальный репортаж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В режиме ежедневного телевещания:</a:t>
            </a:r>
            <a:br>
              <a:rPr lang="ru-RU" sz="3200" dirty="0" smtClean="0"/>
            </a:br>
            <a:r>
              <a:rPr lang="ru-RU" sz="2800" dirty="0" smtClean="0"/>
              <a:t>поиски в формах художественного телевидения</a:t>
            </a:r>
            <a:endParaRPr lang="ru-RU" sz="3200" dirty="0"/>
          </a:p>
        </p:txBody>
      </p:sp>
      <p:pic>
        <p:nvPicPr>
          <p:cNvPr id="106498" name="Picture 2" descr="https://persons-info.com/userfiles/image/persons/10000-20000/17000-18000/17250/EIZENSHTEIN_Sergei_Mikhailovich9_th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060848"/>
            <a:ext cx="1807648" cy="20162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6502" name="Picture 6" descr="https://persons-info.com/userfiles/image/persons/10000-20000/17000-18000/17250/EIZENSHTEIN_Sergei_Mikhailovich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933056"/>
            <a:ext cx="3059559" cy="213404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179512" y="4149080"/>
            <a:ext cx="51125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Георгий Александрович </a:t>
            </a:r>
            <a:r>
              <a:rPr lang="ru-RU" sz="2000" b="1" dirty="0" err="1" smtClean="0"/>
              <a:t>Авенариус</a:t>
            </a:r>
            <a:r>
              <a:rPr lang="ru-RU" sz="2000" dirty="0" smtClean="0"/>
              <a:t> (</a:t>
            </a:r>
            <a:r>
              <a:rPr lang="ru-RU" sz="2000" i="1" dirty="0" smtClean="0"/>
              <a:t>1903-1958</a:t>
            </a:r>
            <a:r>
              <a:rPr lang="ru-RU" sz="2000" dirty="0" smtClean="0"/>
              <a:t>) — советский</a:t>
            </a:r>
            <a:r>
              <a:rPr lang="ru-RU" sz="2000" i="1" dirty="0" smtClean="0"/>
              <a:t> </a:t>
            </a:r>
            <a:r>
              <a:rPr lang="ru-RU" sz="2000" dirty="0" smtClean="0"/>
              <a:t>киновед, один из основоположников изучения кинематографа в СССР.</a:t>
            </a:r>
          </a:p>
          <a:p>
            <a:r>
              <a:rPr lang="ru-RU" sz="2000" dirty="0" smtClean="0"/>
              <a:t>Участник создания Госфильмофонда СССР</a:t>
            </a:r>
          </a:p>
          <a:p>
            <a:r>
              <a:rPr lang="ru-RU" sz="2000" dirty="0" smtClean="0"/>
              <a:t>В посёлке Госфильмофонда Белые Столбы</a:t>
            </a:r>
          </a:p>
          <a:p>
            <a:r>
              <a:rPr lang="ru-RU" sz="2000" dirty="0" smtClean="0"/>
              <a:t>одна из улиц названа его именем 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83768" y="2132856"/>
            <a:ext cx="597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1956-1957 гг. раз в неделю ЦТ демонстрировало русские дореволюционные и зарубежные фильмы из коллекции вывезенной из Германии, снабжая их комментариями Георгия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Авенариуса</a:t>
            </a:r>
            <a:r>
              <a:rPr lang="ru-RU" sz="2000" dirty="0" smtClean="0"/>
              <a:t>. </a:t>
            </a:r>
            <a:endParaRPr lang="ru-RU" sz="2000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https://mtdata.ru/u25/photo8DF3/20914991088-0/origina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61037">
            <a:off x="5494252" y="4475530"/>
            <a:ext cx="2483144" cy="1862359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В режиме ежедневного телевещания:</a:t>
            </a:r>
            <a:br>
              <a:rPr lang="ru-RU" sz="3200" dirty="0" smtClean="0"/>
            </a:br>
            <a:r>
              <a:rPr lang="ru-RU" sz="2800" dirty="0" smtClean="0"/>
              <a:t>поиски в формах художественного телевидения</a:t>
            </a:r>
            <a:endParaRPr lang="ru-RU" sz="28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164288" y="1772816"/>
            <a:ext cx="1659093" cy="1656184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4" name="Picture 7" descr="Картинка 6 из 14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9552" y="3789040"/>
            <a:ext cx="2016224" cy="2532302"/>
          </a:xfrm>
          <a:prstGeom prst="rect">
            <a:avLst/>
          </a:prstGeom>
          <a:ln w="12700">
            <a:solidFill>
              <a:srgbClr val="000000"/>
            </a:solidFill>
          </a:ln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1628800"/>
            <a:ext cx="6534472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июня 1954 года. И.Л. Андроников впервые выступил на Центральном телевидении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циклом рассказов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«Ираклий Андроников рассказывает».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него вошли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«Загадка Н.Ф.И.», «Страницы большого искусства»,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«Портреты неизвестных»,  «Слово Андроникова»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3789040"/>
            <a:ext cx="396044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1959 год.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Ираклий Андроников читает рассказ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«Первый раз на страде»</a:t>
            </a:r>
          </a:p>
        </p:txBody>
      </p:sp>
      <p:pic>
        <p:nvPicPr>
          <p:cNvPr id="107522" name="Picture 2" descr="http://itd3.mycdn.me/image?id=838701430742&amp;t=20&amp;plc=WEB&amp;tkn=*vmwEcsu28BCyqkPplhM8cJs_Ta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36592">
            <a:off x="6864132" y="3327016"/>
            <a:ext cx="1905424" cy="144549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7526" name="Picture 6" descr="https://pic.rutube.ru/video/be/6a/be6ae145841ec4d9a27203209478b2c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5085184"/>
            <a:ext cx="2232248" cy="125564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7530" name="Picture 10" descr="http://www.nasledie-iljina.srcc.msu.ru/NIVC-site%20Iljina-ZHIZNEOPISANIE/foto-Zhizn-Kratkij%20ocherk-21-10-2010/12--Andronikov-479x35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37148" y="5229200"/>
            <a:ext cx="1893170" cy="138331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1400"/>
            <a:ext cx="8075240" cy="1440160"/>
          </a:xfrm>
        </p:spPr>
        <p:txBody>
          <a:bodyPr>
            <a:noAutofit/>
          </a:bodyPr>
          <a:lstStyle/>
          <a:p>
            <a:pPr algn="ctr">
              <a:lnSpc>
                <a:spcPts val="2800"/>
              </a:lnSpc>
            </a:pPr>
            <a:r>
              <a:rPr lang="ru-RU" sz="2800" dirty="0" smtClean="0"/>
              <a:t>В режиме ежедневного телевещания:</a:t>
            </a:r>
            <a:br>
              <a:rPr lang="ru-RU" sz="2800" dirty="0" smtClean="0"/>
            </a:br>
            <a:r>
              <a:rPr lang="ru-RU" sz="2800" dirty="0" smtClean="0"/>
              <a:t>поиски в формах художественного телевидения</a:t>
            </a:r>
            <a:endParaRPr lang="ru-RU" sz="2800" dirty="0"/>
          </a:p>
        </p:txBody>
      </p:sp>
      <p:pic>
        <p:nvPicPr>
          <p:cNvPr id="412674" name="Picture 2" descr="https://cdn.fishki.net/upload/post/2017/05/23/2297047/1300215470-11b67d8897d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45874">
            <a:off x="2494102" y="1868636"/>
            <a:ext cx="1946870" cy="14048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 rot="783313">
            <a:off x="2742748" y="3035136"/>
            <a:ext cx="23246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В.Вульф</a:t>
            </a:r>
          </a:p>
          <a:p>
            <a:r>
              <a:rPr lang="ru-RU" dirty="0" smtClean="0"/>
              <a:t>«</a:t>
            </a:r>
            <a:r>
              <a:rPr lang="ru-RU" dirty="0" err="1" smtClean="0"/>
              <a:t>Серебрянный</a:t>
            </a:r>
            <a:r>
              <a:rPr lang="ru-RU" dirty="0" smtClean="0"/>
              <a:t> шар»</a:t>
            </a:r>
            <a:endParaRPr lang="ru-RU" dirty="0"/>
          </a:p>
        </p:txBody>
      </p:sp>
      <p:pic>
        <p:nvPicPr>
          <p:cNvPr id="412678" name="Picture 6" descr="https://cdn1.img.sputnik.md/images/1937/18/19371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91808">
            <a:off x="2532533" y="3663505"/>
            <a:ext cx="1566923" cy="12392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flipH="1">
            <a:off x="539552" y="2348880"/>
            <a:ext cx="1803362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6" descr="https://persons-info.com/userfiles/image/persons/10000-20000/17000-18000/17250/EIZENSHTEIN_Sergei_Mikhailovich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3" y="4797152"/>
            <a:ext cx="2167983" cy="1512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 rot="21060440">
            <a:off x="193182" y="1634135"/>
            <a:ext cx="2863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Ираклий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Андронников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6216" y="4221088"/>
            <a:ext cx="2459584" cy="40011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sz="2000" dirty="0" smtClean="0"/>
              <a:t>Георгий  </a:t>
            </a:r>
            <a:r>
              <a:rPr lang="ru-RU" sz="2000" dirty="0" err="1" smtClean="0"/>
              <a:t>Авенариус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 rot="818087">
            <a:off x="6412571" y="1816649"/>
            <a:ext cx="2449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Эдвард Радзинский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рассказывает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2680" name="Picture 8" descr="https://snob.ru/i/indoc/user_28443/2164228d9b4ba51d42296d0266091cdd.jpg"/>
          <p:cNvPicPr>
            <a:picLocks noChangeAspect="1" noChangeArrowheads="1"/>
          </p:cNvPicPr>
          <p:nvPr/>
        </p:nvPicPr>
        <p:blipFill>
          <a:blip r:embed="rId6" cstate="print"/>
          <a:srcRect r="17472"/>
          <a:stretch>
            <a:fillRect/>
          </a:stretch>
        </p:blipFill>
        <p:spPr bwMode="auto">
          <a:xfrm rot="20745085">
            <a:off x="4712703" y="1885996"/>
            <a:ext cx="1673845" cy="13525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2682" name="Picture 10" descr="https://s4.cdn.eg.ru/wp-content/uploads/2019/02/1423412343211235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99645">
            <a:off x="6617196" y="2713949"/>
            <a:ext cx="1754178" cy="1270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2684" name="Picture 12" descr="https://topdialog.ru/wp-content/uploads/2015/11/1-e14488887351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8784" y="3573016"/>
            <a:ext cx="1619487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4788024" y="4869160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Эльдар Рязанов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2688" name="Picture 16" descr="https://img.likeness.ru/37/95/3795/141310887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81029">
            <a:off x="3290449" y="5496904"/>
            <a:ext cx="1293292" cy="9699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8" name="TextBox 17"/>
          <p:cNvSpPr txBox="1"/>
          <p:nvPr/>
        </p:nvSpPr>
        <p:spPr>
          <a:xfrm rot="20767771">
            <a:off x="2498266" y="5066413"/>
            <a:ext cx="2295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Георгий Капралов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2690" name="Picture 18" descr="https://rusrek.com/upload/iblock/d5b/d5bf717eed7bc4f4fbfb7101ef2e5a2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70556">
            <a:off x="4925853" y="5512229"/>
            <a:ext cx="1614831" cy="948713"/>
          </a:xfrm>
          <a:prstGeom prst="roundRect">
            <a:avLst>
              <a:gd name="adj" fmla="val 27770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2692" name="Picture 20" descr="https://st03.kakprosto.ru/images/article/2018/11/20/69461_5bf4652b2099e5bf4652b209da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902136">
            <a:off x="683568" y="5013176"/>
            <a:ext cx="1765357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1" name="TextBox 20"/>
          <p:cNvSpPr txBox="1"/>
          <p:nvPr/>
        </p:nvSpPr>
        <p:spPr>
          <a:xfrm rot="20958785">
            <a:off x="269949" y="4489233"/>
            <a:ext cx="2152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 Мережко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andreygoncharov.users.photofile.ru/photo/andreygoncharov/150459423/large/160483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96509">
            <a:off x="5918081" y="4622098"/>
            <a:ext cx="1188623" cy="181441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318" name="Picture 6" descr="Майя Плисецка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700808"/>
            <a:ext cx="1008112" cy="1519845"/>
          </a:xfrm>
          <a:prstGeom prst="rect">
            <a:avLst/>
          </a:prstGeom>
          <a:noFill/>
        </p:spPr>
      </p:pic>
      <p:pic>
        <p:nvPicPr>
          <p:cNvPr id="13316" name="Picture 4" descr="http://xn--80anudf.xn--p1ai/pics/2013/09/11/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484784"/>
            <a:ext cx="1008112" cy="136815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В режиме ежедневного телевещания:</a:t>
            </a:r>
            <a:br>
              <a:rPr lang="ru-RU" sz="3200" dirty="0" smtClean="0"/>
            </a:br>
            <a:r>
              <a:rPr lang="ru-RU" sz="2800" dirty="0" smtClean="0"/>
              <a:t>поиски в формах художественного телевидения</a:t>
            </a:r>
            <a:endParaRPr lang="ru-RU" sz="2800" dirty="0"/>
          </a:p>
        </p:txBody>
      </p:sp>
      <p:pic>
        <p:nvPicPr>
          <p:cNvPr id="108552" name="Picture 8" descr="http://www.2rf.ru/files/gallery/201412/13879/phpQfbhl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70695">
            <a:off x="1447921" y="1563486"/>
            <a:ext cx="1077084" cy="149696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8554" name="Picture 10" descr="http://www.kino-teatr.ru/acter/album/5109/sm_1796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92900">
            <a:off x="7008486" y="4483492"/>
            <a:ext cx="1824203" cy="136815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2123728" y="2708920"/>
            <a:ext cx="6552728" cy="18876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Мастера театральной,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оперной  и балетной сцены, актёры кино,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эстрадные исполнители - участники студийных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телеконцертов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 Их выступления могли быть заранее отснятые на кинопленку и  смонтированные в концертную программу с представлением диктора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 rot="443772">
            <a:off x="314170" y="1712160"/>
            <a:ext cx="1606853" cy="964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М.Михайлов – солист Большого театра, бас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://konzarya.ru/sites/default/files/image_gallery/1020106-Autogen_eBook_id6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80418">
            <a:off x="565896" y="2664765"/>
            <a:ext cx="1033347" cy="156655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 rot="20848287">
            <a:off x="236466" y="3494718"/>
            <a:ext cx="2015625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Лемешев солист Большого театра, тенор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3928" y="1484784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М.Плисецкая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20" name="Picture 8" descr="http://ruspekh.ru/images/articles/15498/avata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38510">
            <a:off x="7006417" y="1928140"/>
            <a:ext cx="1700777" cy="113385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7" name="TextBox 16"/>
          <p:cNvSpPr txBox="1"/>
          <p:nvPr/>
        </p:nvSpPr>
        <p:spPr>
          <a:xfrm rot="887146">
            <a:off x="7425253" y="3125251"/>
            <a:ext cx="1283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Г.Уланова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0152" y="2780928"/>
            <a:ext cx="1584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И.Ильинский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22" name="Picture 10" descr="http://mypipisin.ru/uploads/posts/2016-06/14649363075c5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00178">
            <a:off x="456620" y="4197416"/>
            <a:ext cx="1828406" cy="136815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2" name="TextBox 21"/>
          <p:cNvSpPr txBox="1"/>
          <p:nvPr/>
        </p:nvSpPr>
        <p:spPr>
          <a:xfrm rot="772507">
            <a:off x="7155351" y="5794737"/>
            <a:ext cx="1350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В.Качалов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 rot="21151349">
            <a:off x="6715626" y="6255065"/>
            <a:ext cx="1355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Н.Обухова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24" name="Picture 12" descr="http://files.moscvichka.ru/photo/moscvichka/2013/12/doc6d3a326jpu013lgfb9wk_800_48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63889" y="4653135"/>
            <a:ext cx="2448272" cy="183314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411760" y="4725144"/>
            <a:ext cx="2304256" cy="1618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dirty="0" smtClean="0"/>
              <a:t>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Ульянов, </a:t>
            </a:r>
          </a:p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Гриценко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Ю. Яковлев,  </a:t>
            </a:r>
          </a:p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Шлезингер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спектакле</a:t>
            </a:r>
          </a:p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"Принцесса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Турандот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 rot="20890596">
            <a:off x="564691" y="5534482"/>
            <a:ext cx="1641731" cy="9643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Е.Березин и </a:t>
            </a:r>
          </a:p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Ю.Тимошенко</a:t>
            </a:r>
          </a:p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Штепсель и </a:t>
            </a:r>
          </a:p>
          <a:p>
            <a:pPr>
              <a:lnSpc>
                <a:spcPts val="1700"/>
              </a:lnSpc>
            </a:pP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Тарапунько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23728" y="1988840"/>
            <a:ext cx="33064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 художественного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вещания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концертные программы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http://mir45.ru/images/original/s/e/m/semki-televizionnogo-spektaklya-1970-e-god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4407409"/>
            <a:ext cx="2016224" cy="142395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7530" name="Picture 10" descr="http://s1.dmcdn.net/K3U9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60467">
            <a:off x="6666316" y="1702045"/>
            <a:ext cx="1979275" cy="14844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7526" name="Picture 6" descr="http://vitebskcity.info/wp-content/uploads/2016/10/180252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93776">
            <a:off x="5564558" y="1697949"/>
            <a:ext cx="1220925" cy="15841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В режиме ежедневного телевещания:</a:t>
            </a:r>
            <a:br>
              <a:rPr lang="ru-RU" sz="3200" dirty="0" smtClean="0"/>
            </a:br>
            <a:r>
              <a:rPr lang="ru-RU" sz="2800" dirty="0" smtClean="0"/>
              <a:t>поиски в формах художественного телевидения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3789040"/>
            <a:ext cx="813690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Передвижная телевизионная станция позволила вести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трансляции спектаклей из лучших театров Москвы</a:t>
            </a:r>
            <a:r>
              <a:rPr lang="ru-RU" sz="2000" b="1" dirty="0" smtClean="0">
                <a:latin typeface="Times New Roman" pitchFamily="18" charset="0"/>
              </a:rPr>
              <a:t>. </a:t>
            </a:r>
            <a:endParaRPr lang="ru-RU" sz="2000" dirty="0"/>
          </a:p>
        </p:txBody>
      </p:sp>
      <p:pic>
        <p:nvPicPr>
          <p:cNvPr id="4" name="Рисунок 3" descr="Закрыть окно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437112"/>
            <a:ext cx="1584176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251520" y="5805264"/>
            <a:ext cx="1944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Пучини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Чио-Чио-Сан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Закрыть окно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1556792"/>
            <a:ext cx="2001014" cy="1746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8" name="Рисунок 7" descr="Закрыть окно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365104"/>
            <a:ext cx="208823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660232" y="5733256"/>
            <a:ext cx="21602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Тихомирнова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«Адажио»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524" name="Picture 4" descr="http://tsarselo.ru/images/photos/2be8130170aa578f60ecfdb4b96fc3c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5976" y="4365104"/>
            <a:ext cx="2088232" cy="139215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3995936" y="5661248"/>
            <a:ext cx="2160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М.Царёв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роли Чацкого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7528" name="Picture 8" descr="http://img1.liveinternet.ru/images/attach/c/8/100/390/100390651_44761_600__kopiy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405872">
            <a:off x="589631" y="1737058"/>
            <a:ext cx="939235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3314" name="Picture 2" descr="http://www.puzzlebank.ru/components/com_phpshop/shop_image/product/small/1869367c2e9f3538688c4488eda0d44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69381">
            <a:off x="1467755" y="1599390"/>
            <a:ext cx="1154348" cy="16831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3318" name="Picture 6" descr="http://www.stihi.ru/pics/2015/12/17/246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309786">
            <a:off x="2605314" y="1768246"/>
            <a:ext cx="1204309" cy="14907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20" name="TextBox 19"/>
          <p:cNvSpPr txBox="1"/>
          <p:nvPr/>
        </p:nvSpPr>
        <p:spPr>
          <a:xfrm>
            <a:off x="1979712" y="6165304"/>
            <a:ext cx="5626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Начали создаваться и их студийные версии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3768" y="5805264"/>
            <a:ext cx="12516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Б.Чирков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3212976"/>
            <a:ext cx="439248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«Ревизор» Малый театр.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И.Ильинский в роли Хлестакова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3218"/>
            <a:ext cx="8219256" cy="87152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даёт знание истории телевидения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44824"/>
            <a:ext cx="8784976" cy="44884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взаимосвязи телевидения и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социально-политических процессов в обществе</a:t>
            </a:r>
          </a:p>
          <a:p>
            <a:pPr lvl="1" algn="ctr">
              <a:lnSpc>
                <a:spcPts val="1500"/>
              </a:lnSpc>
              <a:spcBef>
                <a:spcPct val="0"/>
              </a:spcBef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знания прошлого  осознанно экстраполировать общественно-политическую ситуацию на телевизионный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контент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места и роли телевидения в системе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массовых коммуникаций и СМИ</a:t>
            </a:r>
          </a:p>
          <a:p>
            <a:pPr lvl="1" algn="ctr"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 видеть объективные и субъективные факторы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влияющие на телевидение</a:t>
            </a:r>
          </a:p>
          <a:p>
            <a:pPr lvl="1" algn="ctr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Способствует пониманию внутренних противоречий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системы телевидения</a:t>
            </a:r>
          </a:p>
          <a:p>
            <a:pPr lvl="1" algn="ctr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buFont typeface="Wingdings" pitchFamily="2" charset="2"/>
              <a:buChar char="Ø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прогнозировать пути развития телевещания</a:t>
            </a:r>
          </a:p>
          <a:p>
            <a:pPr lvl="1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66800" lvl="1" indent="-609600">
              <a:buFont typeface="Wingdings" pitchFamily="2" charset="2"/>
              <a:buChar char="Ø"/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В режиме ежедневного телевещания:</a:t>
            </a:r>
            <a:br>
              <a:rPr lang="ru-RU" sz="3200" dirty="0" smtClean="0"/>
            </a:br>
            <a:r>
              <a:rPr lang="ru-RU" sz="2800" dirty="0" smtClean="0"/>
              <a:t>освоение спортивного репортажа в прямой трансляции</a:t>
            </a:r>
            <a:endParaRPr lang="ru-RU" sz="2800" dirty="0"/>
          </a:p>
        </p:txBody>
      </p:sp>
      <p:pic>
        <p:nvPicPr>
          <p:cNvPr id="108546" name="Picture 2" descr="https://iproxy.brainspace.com/im_/http:/sevastopol.su/images/news/37641_448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437112"/>
            <a:ext cx="2088232" cy="1786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8550" name="Picture 6" descr="https://pbs.twimg.com/media/CpkqPHPWcAAT7n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4437112"/>
            <a:ext cx="230425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8552" name="Picture 8" descr="http://www.moidagestan.ru/files/post/18030/1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437112"/>
            <a:ext cx="1808237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401406" y="1556792"/>
            <a:ext cx="851008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Спортивный репортаж также начинался в 50-х.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Передвижная телевизионная станция  позволила в прямом эфире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показывать прежде всего футбольные баталии, позже - хоккей,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ещё позже - крупные соревнования других видов спорта.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Комментаторы спортивных трансляций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были хорошо известны аудитории по их работе на радио.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первых, кто осваивал телевизионный спортивный комментарий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соревнований  в прямой трансляции были: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4077072"/>
            <a:ext cx="2396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Вадим Синявский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63888" y="4077072"/>
            <a:ext cx="2214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 Озеров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88224" y="4005064"/>
            <a:ext cx="2020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Коте Махарадзе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aparinchess.ru/wp-content/uploads/2011/11/%D0%91%D0%BE%D1%82%D0%B2%D0%B8%D0%BD%D0%BD%D0%B8%D0%BA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36777">
            <a:off x="7075137" y="2400423"/>
            <a:ext cx="1365353" cy="18379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42" name="Picture 18" descr="http://chesspro.ru/_images/materials/2007/voronkov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1986">
            <a:off x="6653919" y="3932341"/>
            <a:ext cx="2215123" cy="112971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3200" dirty="0" smtClean="0"/>
              <a:t>В режиме ежедневного телевещания:</a:t>
            </a:r>
            <a:br>
              <a:rPr lang="ru-RU" sz="3200" dirty="0" smtClean="0"/>
            </a:br>
            <a:r>
              <a:rPr lang="ru-RU" sz="2800" dirty="0" smtClean="0"/>
              <a:t>освоение спортивного репортажа в прямой трансляции</a:t>
            </a:r>
            <a:endParaRPr lang="ru-RU" sz="2800" dirty="0"/>
          </a:p>
        </p:txBody>
      </p:sp>
      <p:pic>
        <p:nvPicPr>
          <p:cNvPr id="1030" name="Picture 6" descr="http://www.forbes.ru/sites/default/files/users/user577295/tass_3096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509120"/>
            <a:ext cx="2268252" cy="1512169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251520" y="1412776"/>
            <a:ext cx="85689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 все соревнования, проходившие в Москве, переносились на телеэкран: первенства СССР по футболу и хоккею, первенство  мира по хоккею в 1957 г., чемпионат мира по конькам в 1950 г. </a:t>
            </a:r>
          </a:p>
        </p:txBody>
      </p:sp>
      <p:pic>
        <p:nvPicPr>
          <p:cNvPr id="1036" name="Picture 12" descr="http://domsojuzov.ru/images/history/b/s_img099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03895">
            <a:off x="322773" y="4080527"/>
            <a:ext cx="2121458" cy="179616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40" name="Picture 16" descr="http://www.mgl.ru/sites/default/files/pictures/chess/20-30tournamens/capablanca-botvinnik_19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4186534"/>
            <a:ext cx="2952328" cy="169073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2483768" y="2420888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апреля 1954 г. был впервые передан репортаж из Колонного зала Дома Союзов в Москве,  где проходил матч на первенство мира по шахматам между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Ботвинником  и  В. Смысловым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43608" y="5949280"/>
            <a:ext cx="676875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те годы интерес к шахматам в СССР был высок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телевидение отвечала этому интересу.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4" name="Picture 20" descr="http://en.chessbase.com/news/2010/smyslov02-e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20879">
            <a:off x="349739" y="2767862"/>
            <a:ext cx="2086567" cy="136061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В режиме ежедневного телевещания:</a:t>
            </a:r>
            <a:br>
              <a:rPr lang="ru-RU" sz="3200" dirty="0" smtClean="0"/>
            </a:br>
            <a:r>
              <a:rPr lang="ru-RU" sz="2800" dirty="0" smtClean="0"/>
              <a:t>поиски  форм </a:t>
            </a:r>
            <a:r>
              <a:rPr lang="ru-RU" sz="2800" dirty="0" err="1" smtClean="0"/>
              <a:t>телепроизведений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556792"/>
            <a:ext cx="8208912" cy="4558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Основной формат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телепроизведений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тех лет - тележурнал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ct val="9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 порядке хронологии их создания)</a:t>
            </a:r>
          </a:p>
          <a:p>
            <a:pPr algn="ctr">
              <a:lnSpc>
                <a:spcPct val="90000"/>
              </a:lnSpc>
            </a:pPr>
            <a:endParaRPr lang="ru-RU" sz="2000" dirty="0" smtClean="0"/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«Советское искусство»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(27 октября 1954 г.)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«Умелые руки»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(апрель 1956 год)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«Юный пионер»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(июнь 1956 год)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«Знание»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(июнь 1956 год)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«Для вас, женщины» (декабрь 1957 год)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«Молодость»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«Физкультура и спорт»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«Выставка Буратино»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(1958 г.)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«Автомобиль»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учебный тележурнал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происхождении Земли»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научно-популярный тележурнал.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«Сильные, ловкие, смелые!»</a:t>
            </a: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другие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В режиме ежедневного телевещания:</a:t>
            </a:r>
            <a:br>
              <a:rPr lang="ru-RU" sz="2800" dirty="0" smtClean="0"/>
            </a:br>
            <a:r>
              <a:rPr lang="ru-RU" sz="2400" dirty="0" smtClean="0"/>
              <a:t>поиски  </a:t>
            </a:r>
            <a:r>
              <a:rPr lang="ru-RU" sz="2400" dirty="0" err="1" smtClean="0"/>
              <a:t>прогрмных</a:t>
            </a:r>
            <a:r>
              <a:rPr lang="ru-RU" sz="2400" dirty="0" smtClean="0"/>
              <a:t> решений</a:t>
            </a:r>
            <a:endParaRPr lang="ru-RU" sz="2800" dirty="0"/>
          </a:p>
        </p:txBody>
      </p:sp>
      <p:pic>
        <p:nvPicPr>
          <p:cNvPr id="12290" name="Picture 2" descr="http://www.help-rus-student.ru/pictures/16/355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561496">
            <a:off x="1083953" y="3146613"/>
            <a:ext cx="2245287" cy="2680940"/>
          </a:xfrm>
          <a:prstGeom prst="rect">
            <a:avLst/>
          </a:prstGeom>
          <a:noFill/>
        </p:spPr>
      </p:pic>
      <p:pic>
        <p:nvPicPr>
          <p:cNvPr id="109570" name="Picture 2" descr="https://allyslide.com/thumbs/e1fa0c2781167fe52cd2fe17b7c6d651/img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7094" y="2564904"/>
            <a:ext cx="5715306" cy="3990816"/>
          </a:xfrm>
          <a:prstGeom prst="rect">
            <a:avLst/>
          </a:prstGeom>
          <a:solidFill>
            <a:schemeClr val="bg2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7" name="TextBox 6"/>
          <p:cNvSpPr txBox="1"/>
          <p:nvPr/>
        </p:nvSpPr>
        <p:spPr>
          <a:xfrm>
            <a:off x="683568" y="1484784"/>
            <a:ext cx="7992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5 апреля 1959 года газета «Правда» (орган ЦК КПСС) стала ежедневно публиковать программы ТВ и радио.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следующего года и другие газеты  были обязаны это делать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ru-RU" sz="20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91264" cy="1396218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 smtClean="0"/>
              <a:t>Телефикация</a:t>
            </a:r>
            <a:r>
              <a:rPr lang="ru-RU" sz="3200" dirty="0" smtClean="0"/>
              <a:t> страны 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концу 50-х – началу 60-х годов</a:t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3212976"/>
            <a:ext cx="756084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ru-RU" b="1" dirty="0" smtClean="0"/>
          </a:p>
          <a:p>
            <a:pPr>
              <a:lnSpc>
                <a:spcPct val="80000"/>
              </a:lnSpc>
            </a:pPr>
            <a:endParaRPr lang="ru-RU" dirty="0" smtClean="0"/>
          </a:p>
          <a:p>
            <a:pPr>
              <a:lnSpc>
                <a:spcPct val="80000"/>
              </a:lnSpc>
            </a:pPr>
            <a:endParaRPr lang="ru-RU" dirty="0" smtClean="0"/>
          </a:p>
          <a:p>
            <a:pPr>
              <a:lnSpc>
                <a:spcPct val="80000"/>
              </a:lnSpc>
            </a:pPr>
            <a:endParaRPr lang="ru-RU" sz="1400" dirty="0" smtClean="0"/>
          </a:p>
        </p:txBody>
      </p:sp>
      <p:pic>
        <p:nvPicPr>
          <p:cNvPr id="1026" name="Picture 2" descr="http://posredi.ru/wp-content/uploads/2016/01/telecentr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1484782"/>
            <a:ext cx="1008112" cy="141135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7020272" y="2780928"/>
            <a:ext cx="1979712" cy="968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Уфимский телецентр Типовой </a:t>
            </a:r>
          </a:p>
          <a:p>
            <a:pPr algn="ctr">
              <a:lnSpc>
                <a:spcPts val="17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1959г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1028" name="Picture 4" descr="http://mtdata.ru/u31/photo7E7E/20645786721-0/hug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861048"/>
            <a:ext cx="1080120" cy="140666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6228184" y="5733256"/>
            <a:ext cx="23042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Телебашня 321 м  и Ленинградский телецентр. 1962 г.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2" name="AutoShape 8" descr="http://www.fresher.ru/manager_content/images/vysochajshie-telebashni-mira/big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://www.fresher.ru/manager_content/images/vysochajshie-telebashni-mira/big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http://www.fresher.ru/manager_content/images/vysochajshie-telebashni-mira/big/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8" name="Picture 14" descr="http://www.ayda.ru/images/places/2690/o_18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556791"/>
            <a:ext cx="936104" cy="139532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TextBox 12"/>
          <p:cNvSpPr txBox="1"/>
          <p:nvPr/>
        </p:nvSpPr>
        <p:spPr>
          <a:xfrm>
            <a:off x="4211960" y="2780928"/>
            <a:ext cx="1189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Ташкент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40" name="Picture 16" descr="http://vladnews.ru/uploads/news/2012/03/31/839d410d1bded3d9174b87ec192227b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628800"/>
            <a:ext cx="1621764" cy="10801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42" name="Picture 18" descr="https://www.automandry.com.ua/image/data/article-img/terra-ukraine/kiev-telebashny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73708" y="1556792"/>
            <a:ext cx="1695636" cy="108012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7" name="TextBox 16"/>
          <p:cNvSpPr txBox="1"/>
          <p:nvPr/>
        </p:nvSpPr>
        <p:spPr>
          <a:xfrm>
            <a:off x="2843808" y="2636912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5536" y="3140968"/>
            <a:ext cx="7560840" cy="1749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регионах построены телецентры по  типовым проектам.</a:t>
            </a:r>
          </a:p>
          <a:p>
            <a:pPr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1962 г.  Ленинградский телецентр начал передавать </a:t>
            </a:r>
          </a:p>
          <a:p>
            <a:pPr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вторую программу. </a:t>
            </a:r>
          </a:p>
          <a:p>
            <a:pPr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275 передающих телецентров о, в т.ч. 82 программных и </a:t>
            </a:r>
          </a:p>
          <a:p>
            <a:pPr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 ретрансляционных.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1044" name="Picture 20" descr="http://static.panoramio.com/photos/large/64738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4509120"/>
            <a:ext cx="1940847" cy="129642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0" name="Прямоугольник 19"/>
          <p:cNvSpPr/>
          <p:nvPr/>
        </p:nvSpPr>
        <p:spPr>
          <a:xfrm>
            <a:off x="395536" y="1556792"/>
            <a:ext cx="2232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1960 году все столицы союзных республик были охвачены телевещанием</a:t>
            </a:r>
            <a:r>
              <a:rPr lang="ru-RU" sz="2000" dirty="0" smtClean="0"/>
              <a:t>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2340768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580112" y="2708920"/>
            <a:ext cx="1693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Владивосток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3528" y="4797152"/>
            <a:ext cx="604867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1961 г. международный обмен телепрограммами СССР с социалистическими странами по сети «Интервидение» и с другими европейскими странами, объединенными в телевизионную сеть «Евровидение».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908720"/>
            <a:ext cx="7772400" cy="2066674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Телевидение периода «оттепели»: </a:t>
            </a:r>
            <a:b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середина 50-х – середина 60-х годов</a:t>
            </a:r>
            <a:b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Шестидесятые годы</a:t>
            </a: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3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1560" y="3356992"/>
            <a:ext cx="7772400" cy="3312368"/>
          </a:xfrm>
        </p:spPr>
        <p:txBody>
          <a:bodyPr>
            <a:normAutofit fontScale="25000" lnSpcReduction="20000"/>
          </a:bodyPr>
          <a:lstStyle/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</a:p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</a:p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кинематограф</a:t>
            </a:r>
          </a:p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документальный кинематограф</a:t>
            </a:r>
          </a:p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игровой кинематограф</a:t>
            </a:r>
          </a:p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театр</a:t>
            </a:r>
          </a:p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Телевизионная программа</a:t>
            </a:r>
          </a:p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творческим итогам «золотого десятилетия» телевидения</a:t>
            </a:r>
          </a:p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Главные телевизионные события 60-х годов</a:t>
            </a:r>
          </a:p>
          <a:p>
            <a:pPr algn="ctr"/>
            <a:r>
              <a:rPr lang="ru-RU" sz="8000" dirty="0" smtClean="0"/>
              <a:t>Новые технологии в </a:t>
            </a:r>
            <a:r>
              <a:rPr lang="ru-RU" sz="8000" dirty="0" err="1" smtClean="0"/>
              <a:t>телепроизводстве</a:t>
            </a:r>
            <a:r>
              <a:rPr lang="ru-RU" sz="8000" dirty="0" smtClean="0"/>
              <a:t> рубежа 60-х – 70-х годов: видеозапись и видеомагнитофон</a:t>
            </a:r>
            <a:endParaRPr lang="ru-RU" sz="8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http://sakhalinmuseum.ru/eimg/5fa2228d280e3765129f7836ba037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44529">
            <a:off x="503988" y="4421259"/>
            <a:ext cx="1548808" cy="205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5682" name="Picture 2" descr="http://cdn.fishki.net/upload/post/201312/06/1231559/31036be91d603066dc0e990c17f9d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58393">
            <a:off x="7204434" y="451163"/>
            <a:ext cx="1580822" cy="168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3200" dirty="0" smtClean="0"/>
              <a:t>Исторический фон: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шестидесятые годы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/>
              <a:t>В эти годы…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556792"/>
            <a:ext cx="8568952" cy="157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 -31. 10. 1961 XXII съезд КПСС.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построения коммунизма к 1980 году.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С. Хрущев: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"В ближайшие годы догнать США по производству мяса, масла и молока на душу населения</a:t>
            </a:r>
            <a:r>
              <a:rPr lang="ru-RU" sz="2000" dirty="0" smtClean="0"/>
              <a:t>". 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396536" y="2060848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23528" y="3068960"/>
            <a:ext cx="8568952" cy="341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.03 – 08.04 1966 XXIII съезд КПСС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внешнеполитической деятельности </a:t>
            </a:r>
          </a:p>
          <a:p>
            <a:pPr algn="ctr">
              <a:lnSpc>
                <a:spcPts val="2000"/>
              </a:lnSpc>
            </a:pPr>
            <a:r>
              <a:rPr lang="ru-RU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КПСС и Советского правительства: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всеобщее и полное разоружение, запрещение ядерного оружия. </a:t>
            </a:r>
          </a:p>
          <a:p>
            <a:pPr algn="r"/>
            <a:endParaRPr lang="ru-RU" sz="2000" spc="3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lnSpc>
                <a:spcPts val="2100"/>
              </a:lnSpc>
              <a:buFont typeface="Wingdings" pitchFamily="2" charset="2"/>
              <a:buChar char="Ø"/>
            </a:pPr>
            <a:r>
              <a:rPr lang="ru-RU" sz="20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Экономическая задача восьмой пятилетки: </a:t>
            </a:r>
          </a:p>
          <a:p>
            <a:pPr algn="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всемерного использования науки и техники </a:t>
            </a:r>
          </a:p>
          <a:p>
            <a:pPr algn="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роста производительности труда </a:t>
            </a:r>
          </a:p>
          <a:p>
            <a:pPr algn="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добиться существенного подъема уровня жизни народа, </a:t>
            </a:r>
          </a:p>
          <a:p>
            <a:pPr algn="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полного удовлетворения материальных </a:t>
            </a:r>
          </a:p>
          <a:p>
            <a:pPr algn="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культурных потребностей всех советских людей.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2" descr="http://stroyka.by/upload/news/content/images/20141114-8-u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45826" flipH="1">
            <a:off x="7427732" y="4495866"/>
            <a:ext cx="1505762" cy="1119415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softEdge rad="112500"/>
          </a:effectLst>
        </p:spPr>
      </p:pic>
      <p:pic>
        <p:nvPicPr>
          <p:cNvPr id="6" name="Picture 18" descr="https://rusmir.media/files/1/upload/1210x600/8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25144"/>
            <a:ext cx="2021394" cy="100234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softEdge rad="112500"/>
          </a:effectLst>
        </p:spPr>
      </p:pic>
      <p:pic>
        <p:nvPicPr>
          <p:cNvPr id="5" name="Picture 14" descr="http://smartnews.ru/storage/c/2013/01/16/1358332197_788478_3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6733" flipH="1">
            <a:off x="354701" y="3394737"/>
            <a:ext cx="1313646" cy="1247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900"/>
              </a:lnSpc>
            </a:pPr>
            <a:r>
              <a:rPr lang="ru-RU" sz="3100" dirty="0" smtClean="0"/>
              <a:t>Исторический фон: </a:t>
            </a: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шестидесятые годы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 smtClean="0"/>
              <a:t>В эти годы…</a:t>
            </a:r>
            <a:endParaRPr lang="ru-RU" sz="27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340768"/>
            <a:ext cx="8712968" cy="6699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Внешняя политика СССР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Всемирный конгресс за всеобщее и полное разоружение. 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СССР, США и Великобритания подписали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Договор о запрещении испытаний ядерного оружия в атмосфере, в космическом пространстве и под водой. 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инициативе СССР : резолюция о нераспространении ядерного оружия Генеральной Ассамблеей ООН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endParaRPr lang="ru-RU" sz="2000" b="1" i="1" dirty="0" smtClean="0">
              <a:ea typeface="Calibri" pitchFamily="34" charset="0"/>
              <a:cs typeface="Arial" pitchFamily="34" charset="0"/>
            </a:endParaRP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ea typeface="Calibri" pitchFamily="34" charset="0"/>
                <a:cs typeface="Arial" pitchFamily="34" charset="0"/>
              </a:rPr>
              <a:t>60-е – разгар холодной </a:t>
            </a:r>
            <a:r>
              <a:rPr lang="ru-RU" sz="2000" b="1" i="1" dirty="0" smtClean="0">
                <a:ea typeface="Calibri" pitchFamily="34" charset="0"/>
                <a:cs typeface="Times New Roman" pitchFamily="18" charset="0"/>
              </a:rPr>
              <a:t>войны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Хрущев прибыл в Нью-Йорк на ракетном эсминце .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Выступил по проблемам разоружения на Генассамблее  ООН 1961г.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  <a:p>
            <a:pPr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                 Строительство берлинской стены 1961 г</a:t>
            </a:r>
          </a:p>
          <a:p>
            <a:pPr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                        </a:t>
            </a:r>
          </a:p>
          <a:p>
            <a:pPr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Карибский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кризис 1962 г.</a:t>
            </a:r>
          </a:p>
          <a:p>
            <a:pPr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Культурная революция в Китае. Противостояние с СССР. </a:t>
            </a:r>
          </a:p>
          <a:p>
            <a:pPr algn="ct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Боевое столкновение на о.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Доманский</a:t>
            </a: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Char char="Ø"/>
            </a:pPr>
            <a:endParaRPr lang="ru-RU" sz="2000" b="1" i="1" dirty="0" smtClean="0">
              <a:ea typeface="Calibri" pitchFamily="34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Ø"/>
            </a:pPr>
            <a:endParaRPr lang="ru-RU" sz="2000" dirty="0" smtClean="0"/>
          </a:p>
          <a:p>
            <a:pPr algn="ctr">
              <a:buFont typeface="Wingdings" pitchFamily="2" charset="2"/>
              <a:buChar char="Ø"/>
            </a:pPr>
            <a:endParaRPr lang="ru-RU" sz="2000" dirty="0" smtClean="0"/>
          </a:p>
          <a:p>
            <a:pPr algn="ctr">
              <a:buFont typeface="Wingdings" pitchFamily="2" charset="2"/>
              <a:buChar char="Ø"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60802" name="Picture 2" descr="http://terraoko.com/wp-content/uploads/2014/01/terraoko-2014-01-07-66-1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98003">
            <a:off x="7295704" y="5677227"/>
            <a:ext cx="1084851" cy="7810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m.ruvr.ru/data/2011/02/02/1260282952/3RIA-069789-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10465">
            <a:off x="7162878" y="3275998"/>
            <a:ext cx="1665976" cy="970612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454664" name="Picture 8" descr="https://www.factroom.ru/facts/wp-content/uploads/2013/03/dph-768x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63429" flipH="1">
            <a:off x="7425405" y="2136864"/>
            <a:ext cx="1481107" cy="1228470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67544" y="1484784"/>
            <a:ext cx="617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60-е - начало эры пилотируемой космонавтики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54662" name="Picture 6" descr="http://astronom.clan.su/_pu/1/14502403.jpg"/>
          <p:cNvPicPr>
            <a:picLocks noChangeAspect="1" noChangeArrowheads="1"/>
          </p:cNvPicPr>
          <p:nvPr/>
        </p:nvPicPr>
        <p:blipFill>
          <a:blip r:embed="rId4" cstate="print"/>
          <a:srcRect l="4725" t="11025" r="-404" b="-2374"/>
          <a:stretch>
            <a:fillRect/>
          </a:stretch>
        </p:blipFill>
        <p:spPr bwMode="auto">
          <a:xfrm rot="605755">
            <a:off x="7044894" y="855173"/>
            <a:ext cx="1848234" cy="1323427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softEdge rad="31750"/>
          </a:effectLst>
        </p:spPr>
      </p:pic>
      <p:pic>
        <p:nvPicPr>
          <p:cNvPr id="454666" name="Picture 10" descr="http://www.zagony.ru/admin_new/foto/2009-7-20/1248086604/chelovek_na_lune_40_foto_19.jpg"/>
          <p:cNvPicPr>
            <a:picLocks noChangeAspect="1" noChangeArrowheads="1"/>
          </p:cNvPicPr>
          <p:nvPr/>
        </p:nvPicPr>
        <p:blipFill>
          <a:blip r:embed="rId5" cstate="print"/>
          <a:srcRect r="2275" b="20359"/>
          <a:stretch>
            <a:fillRect/>
          </a:stretch>
        </p:blipFill>
        <p:spPr bwMode="auto">
          <a:xfrm rot="967296">
            <a:off x="6096185" y="3523032"/>
            <a:ext cx="1151459" cy="1286924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softEdge rad="112500"/>
          </a:effectLst>
        </p:spPr>
      </p:pic>
      <p:pic>
        <p:nvPicPr>
          <p:cNvPr id="262148" name="Picture 4" descr="https://m3.netinfo.bg/media/images/31740/31740141/r-1024-768-valentin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19820">
            <a:off x="6392029" y="1642215"/>
            <a:ext cx="1053927" cy="1119524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51520" y="1988840"/>
            <a:ext cx="7344816" cy="2400657"/>
          </a:xfrm>
          <a:prstGeom prst="rect">
            <a:avLst/>
          </a:prstGeom>
          <a:effectLst>
            <a:softEdge rad="31750"/>
          </a:effectLst>
        </p:spPr>
        <p:txBody>
          <a:bodyPr wrap="square">
            <a:spAutoFit/>
          </a:bodyPr>
          <a:lstStyle/>
          <a:p>
            <a:pPr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Юрий Гагарин – первый полёт в космос</a:t>
            </a:r>
          </a:p>
          <a:p>
            <a:pPr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Алексей Леонов  вышел в открытый космос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Валентина Терешкова - первая женщина-космонавт совершила полет на корабле "Восток-6" </a:t>
            </a:r>
          </a:p>
          <a:p>
            <a:pPr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Запуск автоматической межпланетной станции  Венера-2».</a:t>
            </a:r>
          </a:p>
          <a:p>
            <a:pPr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/>
              <a:t>«Луна-9» - впервые в мире осуществила мягкую посадку на спутник Земли и передала изображения поверхности</a:t>
            </a:r>
          </a:p>
          <a:p>
            <a:pPr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места посадки. </a:t>
            </a:r>
          </a:p>
          <a:p>
            <a:pPr lv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Нил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Армстронг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 ступил на Луну.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19872" y="4869160"/>
            <a:ext cx="3746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60-е – полярные экспедиции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83768" y="5229200"/>
            <a:ext cx="648072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Атомная подводная лодка «Ленинский комсомол»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достигла Северного полюса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Атомная подводная лодка Северного флота К-181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всплыла на Северном полюсе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2150" name="AutoShape 6" descr="http://fr7904ur.bget.ru/Luna_-_sputnik_Zemli/t0154_i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2152" name="AutoShape 8" descr="http://fr7904ur.bget.ru/Luna_-_sputnik_Zemli/t0154_i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2154" name="AutoShape 10" descr="http://fr7904ur.bget.ru/Luna_-_sputnik_Zemli/t0154_i0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" name="Picture 2" descr="ÐÐµÐ»Ð¸ÐºÐ°Ñ ÑÑÑÐ°Ð½Ð° Ð¡Ð¡Ð¡Ð ,Ð-181, Ð¡ÐµÐ²ÐµÑÐ½ÑÐ¹ ÐÐ¾Ð»ÑÑ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5748" y="4809276"/>
            <a:ext cx="2352036" cy="1284020"/>
          </a:xfrm>
          <a:prstGeom prst="rect">
            <a:avLst/>
          </a:prstGeom>
          <a:ln w="38100">
            <a:solidFill>
              <a:schemeClr val="bg2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91264" cy="1180194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3200" dirty="0" smtClean="0"/>
              <a:t>Исторический фон: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шестидесятые годы 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/>
              <a:t>В эти годы…</a:t>
            </a:r>
            <a:endParaRPr lang="ru-RU" sz="2400" dirty="0"/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32" name="Picture 12" descr="http://cdn.motorpage.ru/Photos/800/5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04924" flipH="1">
            <a:off x="7570214" y="5524554"/>
            <a:ext cx="1401035" cy="863538"/>
          </a:xfrm>
          <a:prstGeom prst="rect">
            <a:avLst/>
          </a:prstGeom>
          <a:noFill/>
        </p:spPr>
      </p:pic>
      <p:pic>
        <p:nvPicPr>
          <p:cNvPr id="261136" name="Picture 16" descr="http://itd0.mycdn.me/image?id=859862341938&amp;t=20&amp;plc=WEB&amp;tkn=*frv-xypKQAQdRHVIHEUSL8Gz24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300192" y="5805264"/>
            <a:ext cx="1298557" cy="864096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261124" name="Picture 4" descr="https://im9.kommersant.ru/Issues.photo/CORP/2014/09/08/KOG_015760_00003_2_t222_175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67372">
            <a:off x="2659529" y="5782907"/>
            <a:ext cx="1311836" cy="868174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261128" name="Picture 8" descr="https://cdn.teknoblog.ru/wp-content/uploads/2014/06/Achimovsky-Gaz-Gaz-Urengoi-Mestorojdeni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8003">
            <a:off x="206707" y="5589043"/>
            <a:ext cx="1346982" cy="897988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2132856"/>
            <a:ext cx="8784976" cy="4493538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«сибирского периода» развития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нефте-газовой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промышленности.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Вступило в строй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Уренгойское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месторождение природного газа. 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 в действие трансконтинентальный газопровода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Средняя Азия — Центр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 в действие крупнейший в мире нефтепровода «Дружба»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Промышленность, энергетика,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Трактор К-700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Кировец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вышел из сборочного цеха Кировского завода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Введены в строй: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Братская, Красноярская, Саратовская ГЭС, Волжский автозавод, </a:t>
            </a:r>
          </a:p>
          <a:p>
            <a:pPr algn="ctr">
              <a:lnSpc>
                <a:spcPts val="2000"/>
              </a:lnSpc>
            </a:pPr>
            <a:r>
              <a:rPr lang="ru-RU" sz="2000" dirty="0" err="1" smtClean="0"/>
              <a:t>Западно-Сибирский</a:t>
            </a:r>
            <a:r>
              <a:rPr lang="ru-RU" sz="2000" dirty="0" smtClean="0"/>
              <a:t> и Карагандинский металлургический комбинаты</a:t>
            </a:r>
          </a:p>
          <a:p>
            <a:pPr algn="ctr"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/>
              <a:t>К середине 1965 года СССР занял передовую позицию по добыче угля и железной руды, а также по производству цемента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261122" name="Picture 2" descr="https://i05.fotocdn.net/s22/225/public_pin_l/205/25475678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85265">
            <a:off x="7124677" y="936073"/>
            <a:ext cx="1640939" cy="1110368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23528" y="1412776"/>
            <a:ext cx="66967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1963 - Всесоюзное совещание передовиков движения за коммунистический труд.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1130" name="Picture 10" descr="https://i.ytimg.com/vi/dFM0_DCZwlM/maxresdefaul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282452">
            <a:off x="1365447" y="5797036"/>
            <a:ext cx="1419832" cy="798656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261138" name="Picture 18" descr="https://cdn.bfm.ru/news/photopreviewextralarge/2013/05/27/zavod_1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19717">
            <a:off x="5076056" y="5805264"/>
            <a:ext cx="1329379" cy="864096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261134" name="Picture 14" descr="https://www.ruspeach.com/upload/iblock/902/902cf9a1d430b7637cfd0f83e7898a3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81230">
            <a:off x="3923928" y="5733256"/>
            <a:ext cx="1296144" cy="864096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100" dirty="0" smtClean="0"/>
              <a:t>Исторический фон: </a:t>
            </a: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шестидесятые годы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 smtClean="0"/>
              <a:t>В эти годы…</a:t>
            </a:r>
            <a:endParaRPr lang="ru-RU" sz="27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3218"/>
            <a:ext cx="8219256" cy="10155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даёт знание истории телевидения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700808"/>
            <a:ext cx="8784976" cy="4619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взаимосвязи телевидения и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социально-политических процессов в обществе</a:t>
            </a:r>
          </a:p>
          <a:p>
            <a:pPr lvl="1" algn="ctr">
              <a:lnSpc>
                <a:spcPts val="1500"/>
              </a:lnSpc>
              <a:spcBef>
                <a:spcPct val="0"/>
              </a:spcBef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знания прошлого  осознанно экстраполировать общественно-политическую ситуацию на телевизионный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контент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места и роли телевидения в системе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массовых коммуникаций и СМИ</a:t>
            </a:r>
          </a:p>
          <a:p>
            <a:pPr lvl="1" algn="ctr"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 видеть объективные и субъективные факторы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влияющие на телевидение</a:t>
            </a:r>
          </a:p>
          <a:p>
            <a:pPr lvl="1" algn="ctr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Способствует пониманию внутренних противоречий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системы телевидения</a:t>
            </a:r>
          </a:p>
          <a:p>
            <a:pPr lvl="1" algn="ctr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buFont typeface="Wingdings" pitchFamily="2" charset="2"/>
              <a:buChar char="Ø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прогнозировать пути развития телевещания</a:t>
            </a:r>
          </a:p>
          <a:p>
            <a:pPr lvl="1" algn="ctr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66800" lvl="1" indent="-609600" algn="ctr">
              <a:lnSpc>
                <a:spcPts val="2500"/>
              </a:lnSpc>
              <a:buFont typeface="Wingdings" pitchFamily="2" charset="2"/>
              <a:buChar char="Ø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Помогает знанию архивов телевидения</a:t>
            </a:r>
          </a:p>
          <a:p>
            <a:pPr marL="1066800" lvl="1" indent="-609600" algn="ctr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2800"/>
              </a:lnSpc>
            </a:pPr>
            <a:r>
              <a:rPr lang="ru-RU" sz="3100" dirty="0" smtClean="0"/>
              <a:t>Исторический фон: </a:t>
            </a: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шестидесятые годы </a:t>
            </a:r>
            <a:b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 smtClean="0"/>
              <a:t>В эти годы…</a:t>
            </a:r>
            <a:endParaRPr lang="ru-RU" sz="27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636912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3356992"/>
            <a:ext cx="8605464" cy="375487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Социальная политика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 пенсиях и пособиях членам колхозов»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 повышении заработной платы работникам просвещения, здравоохранения, жилищно-коммунального хозяйства, торговли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общественного питания и других отраслей народного хозяйства, непосредственно обслуживающих население". 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переводе рабочих и служащих предприятий, учреждений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организаций на 5-дневную рабочую неделю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двумя выходными днями»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/>
              <a:t>С 1950 по 1964 годы площадь жилья увеличилась 2,3 раза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251520" y="1484785"/>
            <a:ext cx="8568952" cy="19082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в области сельского хозяйства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государственных закупочных цен на сельхозпродукцию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посевных площадей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Отмена налога на личные подсобные хозяйства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Увеличение размеров личных подсобных хозяйств в  пять раз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219256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260648"/>
            <a:ext cx="799288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ЦК КПСС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29.01.1960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700808"/>
            <a:ext cx="856895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отметило, что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телевидение важное средство коммунистического воспитания народных масс в духе марксистско-ленинской идейности и морали, непримиримости к буржуазной идеологии;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телевидение открывает новые возможности для повседневного политического, культурного и эстетического просвещения населения, в том числе и тех его слоев, которые менее всего охвачены массово-политической работой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телевидение становится одним из главных источников информации населения о событиях в стране и за границей, о достижениях промышленности, сельского хозяйства, науки, техники, искусства, литературы, спорта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7941568" cy="14036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332656"/>
            <a:ext cx="770485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ЦК КПСС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29.01.1960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1340768"/>
            <a:ext cx="8136904" cy="416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 с тем:</a:t>
            </a:r>
          </a:p>
          <a:p>
            <a:pPr>
              <a:buFontTx/>
              <a:buChar char="-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общественно-политические программы занимают незначительное место в эфире;</a:t>
            </a:r>
          </a:p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репортажи появляются редко и их ведут неквалифицированные журналисты;</a:t>
            </a:r>
          </a:p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нет задушевного разговора, непринужденных бесед;</a:t>
            </a:r>
          </a:p>
          <a:p>
            <a:pPr>
              <a:buFontTx/>
              <a:buChar char="-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деятели культуры редкие гости на телевидении;</a:t>
            </a:r>
          </a:p>
          <a:p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 неквалифицированных кадров</a:t>
            </a:r>
          </a:p>
          <a:p>
            <a:pPr>
              <a:lnSpc>
                <a:spcPts val="2000"/>
              </a:lnSpc>
              <a:buFontTx/>
              <a:buNone/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endParaRPr lang="ru-RU" dirty="0" smtClean="0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ЦК КПСС</a:t>
            </a:r>
            <a:b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29.01.1960</a:t>
            </a:r>
            <a:endParaRPr lang="ru-RU" sz="1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587470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 предложил:</a:t>
            </a:r>
          </a:p>
          <a:p>
            <a:pPr>
              <a:buFontTx/>
              <a:buNone/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ввести в практику регулярные выступления по телевидению передовых людей промышленности и сельского хозяйства, министров, руководителей партийных, советских и общественных организаций, деятелей науки, литературы, искусства;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обеспечить передачи программ для детей в объеме не менее одного часа в день; </a:t>
            </a:r>
          </a:p>
          <a:p>
            <a:pPr>
              <a:buFontTx/>
              <a:buChar char="-"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организовать пропаганду физкультуры и спорта, показ различных спортивных соревнований;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91264" cy="16396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Государственная политика и телевидение 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Постановление ЦК КПСС</a:t>
            </a:r>
            <a:b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от 29.01.1960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84784"/>
            <a:ext cx="8424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 определил, что :</a:t>
            </a:r>
          </a:p>
          <a:p>
            <a:pPr>
              <a:buFontTx/>
              <a:buNone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дальнейшее развитие телевидения требует съемки программ на кинопленку или записи их на магнитную ленту.</a:t>
            </a:r>
          </a:p>
          <a:p>
            <a:pPr>
              <a:buFontTx/>
              <a:buNone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промышленность должна обеспечить студии телевидения соответствующей аппаратурой. </a:t>
            </a:r>
          </a:p>
          <a:p>
            <a:pPr>
              <a:buFontTx/>
              <a:buNone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Госкомитету по радиовещанию и телевидению поручено создать для производства телевизионных фильмов свою киностудию. </a:t>
            </a:r>
          </a:p>
          <a:p>
            <a:pPr>
              <a:buFontTx/>
              <a:buNone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ЦК КПСС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29.01.1960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15711"/>
            <a:ext cx="86409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Предусматривалось: </a:t>
            </a:r>
          </a:p>
          <a:p>
            <a:pPr>
              <a:buFontTx/>
              <a:buNone/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вторых каналов телевидения в союзных и автономных республиках; </a:t>
            </a:r>
          </a:p>
          <a:p>
            <a:pPr>
              <a:buFontTx/>
              <a:buChar char="-"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  введение дневного вещания. </a:t>
            </a:r>
          </a:p>
          <a:p>
            <a:pPr>
              <a:buFontTx/>
              <a:buNone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ЦК КПСС обязал центральную и местную печать</a:t>
            </a:r>
          </a:p>
          <a:p>
            <a:pPr>
              <a:buFontTx/>
              <a:buNone/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Char char="-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регулярно информировать читателей о работе телевидения; </a:t>
            </a:r>
          </a:p>
          <a:p>
            <a:pPr>
              <a:buFontTx/>
              <a:buChar char="-"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публиковать рецензии на телевизионные передачи, т. е. развивать телевизионную критику.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075240" cy="1539552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3356992"/>
            <a:ext cx="457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23 февраля 1969 года Ю.Белянчикова,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20 лет ведущая программы.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передаче - практические советы, рубрика «Ответы на письма телезрителей», интервью с известными докторами и учеными,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репортажи об уникальных операциях. 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Поток писем от телезрителей в адрес программы «Здоровье» возрос с 60 писем в год до 160 тысяч в год. </a:t>
            </a:r>
            <a:r>
              <a:rPr lang="ru-RU" sz="2000" dirty="0" smtClean="0"/>
              <a:t> </a:t>
            </a:r>
          </a:p>
        </p:txBody>
      </p:sp>
      <p:pic>
        <p:nvPicPr>
          <p:cNvPr id="11266" name="Picture 2" descr="http://v.img.com.ua/b/orig/8/65/651c464b1a014810301bc27819eee6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3429000"/>
            <a:ext cx="1656184" cy="156971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270" name="Picture 6" descr="http://mediasat.info/wp-content/uploads/2015/02/60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32219"/>
            <a:ext cx="1944216" cy="140955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272" name="Picture 8" descr="http://www.vokrug.tv/pic/person/2/6/b/f/26bf7b393adba36400bd3e4e857bddf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9949" y="5157192"/>
            <a:ext cx="1892903" cy="129614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274" name="Picture 10" descr="https://im7.kommersant.ru/Issues.photo/CORP/2015/04/20/KMO_141501_00547_1_t222_1844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085184"/>
            <a:ext cx="1946598" cy="129614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403648" y="1556792"/>
            <a:ext cx="6336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23.02 1960 г.  Программа «Здоровье»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Сначала это был набор новостей и репортажей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медицинские темы, которые читал диктор.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автор, репортер и ведущий –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журналист Алла Мелик-Пашаева.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Ею  разработана основная концепция «Здоровья».</a:t>
            </a:r>
          </a:p>
        </p:txBody>
      </p:sp>
      <p:pic>
        <p:nvPicPr>
          <p:cNvPr id="11276" name="Picture 12" descr="http://22-91.ru/upload/images/photo/a8/00/d416f0548e7177ca25b32c7c417c140203754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556792"/>
            <a:ext cx="1026547" cy="172819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278" name="Picture 14" descr="http://islam-risalyat.ru/wp-content/uploads/2017/05/Zdorovie-238x1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377870">
            <a:off x="7233402" y="1920503"/>
            <a:ext cx="1327913" cy="993144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46" name="Picture 10" descr="https://ozon-st.cdn.ngenix.net/multimedia/1003858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51535">
            <a:off x="6863135" y="3341245"/>
            <a:ext cx="1621647" cy="238477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5" name="Picture 9" descr="i?id=305584245-37-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72200" y="1700808"/>
            <a:ext cx="2212531" cy="1729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3131840" y="1556792"/>
            <a:ext cx="305983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«Клуб кинопутешествий» 8.03.1960 - 1973</a:t>
            </a:r>
          </a:p>
          <a:p>
            <a:pPr algn="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79912" y="3212976"/>
            <a:ext cx="56166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 smtClean="0"/>
              <a:t>                                                     </a:t>
            </a:r>
            <a:endParaRPr lang="ru-RU" dirty="0"/>
          </a:p>
        </p:txBody>
      </p:sp>
      <p:pic>
        <p:nvPicPr>
          <p:cNvPr id="116758" name="Picture 22" descr="https://pp.userapi.com/c621619/v621619027/17653/iIUZS4BZwO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12713">
            <a:off x="479893" y="2136979"/>
            <a:ext cx="2399120" cy="1815335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20" name="TextBox 19"/>
          <p:cNvSpPr txBox="1"/>
          <p:nvPr/>
        </p:nvSpPr>
        <p:spPr>
          <a:xfrm>
            <a:off x="2699792" y="2420888"/>
            <a:ext cx="3744416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Кинорежиссер, писатель, путешественник.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50-е годы создатель цикла документальных фильмов «Путешествия по СССР»,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предшествовавших «Клубу кинопутешествий» . </a:t>
            </a:r>
          </a:p>
          <a:p>
            <a:pPr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483768" y="5013176"/>
            <a:ext cx="61206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9" name="Picture 10" descr="https://ss.metronews.ru/userfiles/materials/77/770399/858x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98381">
            <a:off x="543681" y="897510"/>
            <a:ext cx="1614673" cy="1016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TextBox 24"/>
          <p:cNvSpPr txBox="1"/>
          <p:nvPr/>
        </p:nvSpPr>
        <p:spPr>
          <a:xfrm>
            <a:off x="6516216" y="3068960"/>
            <a:ext cx="191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Шнейдеров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-6489297" y="1196752"/>
            <a:ext cx="6020737" cy="62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244740" name="Picture 4" descr="http://www.masterofmusic.ru/guest/prox.php?q=aHR0cDovL2Nkbi5maXNoa2kubmV0L3VwbG9hZC9wb3N0LzIwMTYvMDcvMjgvMjAyNjU0Ni9mLTktLTEuanB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940032">
            <a:off x="5192545" y="4672925"/>
            <a:ext cx="2519486" cy="174264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44742" name="Picture 6" descr="https://img0.bitbazar.ru/2/12/12899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9785710">
            <a:off x="761483" y="3873844"/>
            <a:ext cx="1863711" cy="252882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8674" name="Picture 2" descr="Закрыть окно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43808" y="4293096"/>
            <a:ext cx="2520280" cy="224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 descr="http://1.bp.blogspot.com/-ALE0usn-FBY/UVu0mic0pkI/AAAAAAAAMSA/D0AaOisXE0Y/s1600/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45383">
            <a:off x="5150841" y="5128755"/>
            <a:ext cx="1872208" cy="127916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3" name="Picture 8" descr="https://yt3.ggpht.com/-DhPRQDd6OHI/AAAAAAAAAAI/AAAAAAAAAAA/Ehxc1QFcjgU/s900-c-k-no-mo-rj-c0xffffff/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46246">
            <a:off x="603008" y="972177"/>
            <a:ext cx="1426407" cy="1426407"/>
          </a:xfrm>
          <a:prstGeom prst="rect">
            <a:avLst/>
          </a:prstGeom>
          <a:noFill/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6" descr="https://ds04.infourok.ru/uploads/ex/122b/0004cd1a-64ce2f05/img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34076">
            <a:off x="495563" y="4764914"/>
            <a:ext cx="1899311" cy="1424483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softEdge rad="63500"/>
          </a:effectLst>
        </p:spPr>
      </p:pic>
      <p:pic>
        <p:nvPicPr>
          <p:cNvPr id="5" name="Picture 11" descr="Картинка 3 из 135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27240">
            <a:off x="462502" y="2269935"/>
            <a:ext cx="1836131" cy="134100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Picture 14" descr="http://tn.new.fishki.net/26/upload/post/201309/30/1208467/6aa112ecd55be5c7e3b2c3db519_pre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916832"/>
            <a:ext cx="2160240" cy="1548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6" descr="http://vivavoce.md/wp-content/uploads/2014/10/Thor_Heyerdahl_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4797152"/>
            <a:ext cx="3308768" cy="1788523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2267744" y="1556792"/>
            <a:ext cx="4752528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«Клуб  путешественников» 1973-2003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3429000"/>
            <a:ext cx="8424936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/>
              <a:t>О</a:t>
            </a:r>
            <a:r>
              <a:rPr lang="ru-RU" sz="2000" dirty="0" smtClean="0"/>
              <a:t>кончил Военно-медицинскую академию,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работал в Институте медико-биологических проблем.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В 1996-1967 гг. участвовал в 12-ой антарктической экспедиции,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в 1969-1970 гг. – в экспедициях Тура Хейердала на лодках «Ра» и «Ра-2» через Атлантику. </a:t>
            </a:r>
            <a:endParaRPr lang="ru-RU" sz="2000" dirty="0"/>
          </a:p>
        </p:txBody>
      </p:sp>
      <p:pic>
        <p:nvPicPr>
          <p:cNvPr id="373762" name="Picture 2" descr="http://funsuslik.ru/content/img/4gHfnUrI3mLEpD9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65771">
            <a:off x="6580413" y="1904871"/>
            <a:ext cx="2256441" cy="15033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3764" name="Picture 4" descr="https://econet.ru/uploads/pictures/82124/content_senkevich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37529">
            <a:off x="6637534" y="4749839"/>
            <a:ext cx="2151185" cy="126920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3635896" y="3068960"/>
            <a:ext cx="17207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Ю.Сенкевич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3" name="Picture 8" descr="Отцы КВНа: М. Яковлев, А. Аксельрод, С. Мурат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772816"/>
            <a:ext cx="2709634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131840" y="1628800"/>
            <a:ext cx="4139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«КВН»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08.11.1961- 1972; 1986-…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3933056"/>
            <a:ext cx="32403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Создатели: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Муратов,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Аксельрод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Яковлев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ведущий — Альберт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Аксельрод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(1961-1964)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1964 г. создатели покинули программу</a:t>
            </a:r>
          </a:p>
        </p:txBody>
      </p:sp>
      <p:pic>
        <p:nvPicPr>
          <p:cNvPr id="1026" name="Picture 2" descr="http://www.tvmuseum.ru/attach.asp?a_no=50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2372884"/>
            <a:ext cx="1890210" cy="252028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7" descr="Александр Масляк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56176" y="2442887"/>
            <a:ext cx="1872208" cy="249828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Picture 4" descr="http://uvao.mos.ru/upload/medialibrary/d82/kv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49956">
            <a:off x="7216688" y="867485"/>
            <a:ext cx="1435895" cy="1111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283968" y="5157192"/>
            <a:ext cx="38884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1964 г. ведущие –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А.Масляков и С.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Жильцова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(Позже С.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Жильцова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покинула программу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3218"/>
            <a:ext cx="8291264" cy="94353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даёт знание истории телевидения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84784"/>
            <a:ext cx="8784976" cy="5260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взаимосвязи телевидения и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социально-политических процессов в обществе</a:t>
            </a:r>
          </a:p>
          <a:p>
            <a:pPr lvl="1" algn="ctr">
              <a:lnSpc>
                <a:spcPts val="1500"/>
              </a:lnSpc>
              <a:spcBef>
                <a:spcPct val="0"/>
              </a:spcBef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знания прошлого  осознанно экстраполировать общественно-политическую ситуацию на телевизионный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контент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места и роли телевидения в системе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массовых коммуникаций и СМИ</a:t>
            </a:r>
          </a:p>
          <a:p>
            <a:pPr lvl="1" algn="ctr"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 видеть объективные и субъективные факторы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влияющие на телевидение</a:t>
            </a:r>
          </a:p>
          <a:p>
            <a:pPr lvl="1" algn="ctr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Способствует пониманию внутренних противоречий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системы телевидения</a:t>
            </a:r>
          </a:p>
          <a:p>
            <a:pPr lvl="1" algn="ctr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buFont typeface="Wingdings" pitchFamily="2" charset="2"/>
              <a:buChar char="Ø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прогнозировать пути развития телевещания</a:t>
            </a:r>
          </a:p>
          <a:p>
            <a:pPr lvl="1" algn="ctr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66800" lvl="1" indent="-609600" algn="ctr">
              <a:buFont typeface="Wingdings" pitchFamily="2" charset="2"/>
              <a:buChar char="Ø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Помогает знанию архивов телевидения</a:t>
            </a:r>
          </a:p>
          <a:p>
            <a:pPr marL="1066800" lvl="1" indent="-609600" algn="ctr">
              <a:lnSpc>
                <a:spcPts val="1500"/>
              </a:lnSpc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066800" lvl="1" indent="-609600" algn="ctr">
              <a:lnSpc>
                <a:spcPts val="2500"/>
              </a:lnSpc>
              <a:buFont typeface="Wingdings" pitchFamily="2" charset="2"/>
              <a:buChar char="Ø"/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использовать опыт предшественников </a:t>
            </a:r>
          </a:p>
          <a:p>
            <a:pPr marL="1066800" lvl="1" indent="-609600" algn="ctr">
              <a:lnSpc>
                <a:spcPts val="2500"/>
              </a:lnSpc>
              <a:defRPr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опираться на него в поисках нового</a:t>
            </a:r>
            <a:endParaRPr lang="ru-RU" sz="2400" b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4" name="Picture 10" descr="http://irbis.sstu.ru/cgi-bin/irbis64r_13/cgiirbis_64.exe?LNG=&amp;C21COM=3&amp;P21DBN=IPRB&amp;I21DBN=IPRB&amp;BINARY_RESOURCE_OCC=1&amp;BINARY_RESOURCE_MFN=29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290380">
            <a:off x="4552501" y="4509853"/>
            <a:ext cx="1097962" cy="16561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8802" name="Picture 18" descr="https://static.1tv.ru/uploads/video/material/splash/5/_original/312685_9eb3ac7da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26053">
            <a:off x="2894481" y="2883902"/>
            <a:ext cx="2875233" cy="161731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3" name="Picture 8" descr="Картинка 3 из 115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2636912"/>
            <a:ext cx="1728192" cy="1958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1412776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«Эстафета новостей»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03.12.1961 - 1970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Создатель  - Ю.Фокин</a:t>
            </a:r>
          </a:p>
        </p:txBody>
      </p:sp>
      <p:pic>
        <p:nvPicPr>
          <p:cNvPr id="118788" name="Picture 4" descr="http://cdn-st2.rtr-vesti.ru/p/xw_3364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725144"/>
            <a:ext cx="2373270" cy="134814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8790" name="Picture 6" descr="http://sm.evg-rumjantsev.ru/img/fokin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5013176"/>
            <a:ext cx="2138152" cy="154897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8796" name="Picture 12" descr="http://www.tvmuseum.ru/attach.asp?a_no=548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73743">
            <a:off x="6729146" y="2613922"/>
            <a:ext cx="2006175" cy="155679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8798" name="Picture 14" descr="http://www.fs.photounion.ru/preview/600x600-uj91bm/5j/6st8dz/600x600,fs-YSTINOV-02,48,Ust-6573_12.jpg?isq9t1r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68144" y="4221087"/>
            <a:ext cx="2926493" cy="191685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347864" y="1484784"/>
            <a:ext cx="56166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Кроме Юрия Фокина, «Эстафету новостей» создавали и вели известные тележурналисты : А. Хазанов, А. Мелик-Пашаева, а также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87824" y="4365104"/>
            <a:ext cx="115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Г.Зубков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8800" name="Picture 16" descr="http://viperson.ru/uploads/person/230855/main_image/page_kouznetsov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884660">
            <a:off x="4968987" y="2804186"/>
            <a:ext cx="1524000" cy="161925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9" name="TextBox 18"/>
          <p:cNvSpPr txBox="1"/>
          <p:nvPr/>
        </p:nvSpPr>
        <p:spPr>
          <a:xfrm>
            <a:off x="5364088" y="2492896"/>
            <a:ext cx="1444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Г.Кузнецов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4208" y="3789040"/>
            <a:ext cx="148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И.Козакова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5661248"/>
            <a:ext cx="17073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Е.Рябчиков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В.Шаталов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Ю.Гальперин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11960" y="5949280"/>
            <a:ext cx="2185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Л.Золоторевский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sp>
        <p:nvSpPr>
          <p:cNvPr id="466945" name="Rectangle 1"/>
          <p:cNvSpPr>
            <a:spLocks noChangeArrowheads="1"/>
          </p:cNvSpPr>
          <p:nvPr/>
        </p:nvSpPr>
        <p:spPr bwMode="auto">
          <a:xfrm>
            <a:off x="179512" y="5429448"/>
            <a:ext cx="8964488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 1979—1985 гг. зав.корпунктом Гостелерадио в Греции и на Кипре 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Лауреат премии ТЭФИ 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«За личный вклад в развитие отечественного телевидения».</a:t>
            </a:r>
            <a:endParaRPr kumimoji="0" lang="ru-RU" sz="2000" b="1" i="0" u="none" strike="noStrike" spc="50" normalizeH="0" baseline="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22" descr="https://static.1tv.ru/uploads/photo/image/7/big/220217_big_de5ddd0ef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1632181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35696" y="1844825"/>
            <a:ext cx="705678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 18 лет участвовал в обороне Москвы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Окончил МГИМО.  Юрист-международник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Работал в Гостелерадио, в редакции вещания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на США, затем на Всесоюзном радио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1484784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Юрий Валерьянович Фокин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2924944"/>
            <a:ext cx="78459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 1960 г. на телевидении. Редакция «Последних известий»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3429000"/>
            <a:ext cx="718068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 1961 года автор, ведущий  первой  информационно-</a:t>
            </a:r>
          </a:p>
          <a:p>
            <a:pPr lv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аналитической программы «Эстафета новостей»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466947" name="Picture 3" descr="Закрыть ок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36296" y="3356992"/>
            <a:ext cx="1567917" cy="10801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6012160" y="4581128"/>
            <a:ext cx="3030322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Автор, ведущий</a:t>
            </a:r>
          </a:p>
          <a:p>
            <a:pPr lvl="0" algn="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передач и фильмов, </a:t>
            </a:r>
          </a:p>
          <a:p>
            <a:pPr lvl="0" algn="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Посвященных</a:t>
            </a:r>
          </a:p>
          <a:p>
            <a:pPr lvl="0" algn="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космонавтике. </a:t>
            </a:r>
          </a:p>
          <a:p>
            <a:endParaRPr lang="ru-RU" dirty="0"/>
          </a:p>
        </p:txBody>
      </p:sp>
      <p:pic>
        <p:nvPicPr>
          <p:cNvPr id="13" name="Picture 18" descr="http://www.tvmuseum.ru/attach.asp?a_no=21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35752">
            <a:off x="510465" y="4255422"/>
            <a:ext cx="1713576" cy="12337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0" descr="Закрыть окн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51041">
            <a:off x="4766866" y="4243865"/>
            <a:ext cx="1448128" cy="11456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Закрыть окн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293096"/>
            <a:ext cx="2042779" cy="115212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sp>
        <p:nvSpPr>
          <p:cNvPr id="466945" name="Rectangle 1"/>
          <p:cNvSpPr>
            <a:spLocks noChangeArrowheads="1"/>
          </p:cNvSpPr>
          <p:nvPr/>
        </p:nvSpPr>
        <p:spPr bwMode="auto">
          <a:xfrm>
            <a:off x="179512" y="5429448"/>
            <a:ext cx="8964488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 1979—1985 гг. зав.корпунктом Гостелерадио в Греции и на Кипре 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Лауреат премии ТЭФИ 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spc="50" normalizeH="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«За личный вклад в развитие отечественного телевидения».</a:t>
            </a:r>
            <a:endParaRPr kumimoji="0" lang="ru-RU" sz="2000" b="1" i="0" u="none" strike="noStrike" spc="50" normalizeH="0" baseline="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" name="Picture 22" descr="https://static.1tv.ru/uploads/photo/image/7/big/220217_big_de5ddd0ef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1632181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835696" y="1844825"/>
            <a:ext cx="705678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 18 лет участвовал в обороне Москвы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Окончил МГИМО.  Юрист-международник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Работал в Гостелерадио, в редакции вещания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на США, затем на Всесоюзном радио </a:t>
            </a:r>
          </a:p>
          <a:p>
            <a:pPr lvl="0"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7704" y="1484784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Юрий Валерьянович Фокин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2924944"/>
            <a:ext cx="784593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 1960 г. на телевидении. Редакция «Последних известий»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3429000"/>
            <a:ext cx="718068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С 1961 года автор, ведущий  первой  информационно-</a:t>
            </a:r>
          </a:p>
          <a:p>
            <a:pPr lvl="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аналитической программы «Эстафета новостей»</a:t>
            </a:r>
            <a:r>
              <a:rPr lang="ru-RU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pic>
        <p:nvPicPr>
          <p:cNvPr id="466947" name="Picture 3" descr="Закрыть ок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36296" y="3356992"/>
            <a:ext cx="1567917" cy="108012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12" name="TextBox 11"/>
          <p:cNvSpPr txBox="1"/>
          <p:nvPr/>
        </p:nvSpPr>
        <p:spPr>
          <a:xfrm>
            <a:off x="6012160" y="4581128"/>
            <a:ext cx="3030322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Автор, ведущий</a:t>
            </a:r>
          </a:p>
          <a:p>
            <a:pPr lvl="0" algn="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передач и фильмов, </a:t>
            </a:r>
          </a:p>
          <a:p>
            <a:pPr lvl="0" algn="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Посвященных</a:t>
            </a:r>
          </a:p>
          <a:p>
            <a:pPr lvl="0" algn="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космонавтике. </a:t>
            </a:r>
          </a:p>
          <a:p>
            <a:endParaRPr lang="ru-RU" dirty="0"/>
          </a:p>
        </p:txBody>
      </p:sp>
      <p:pic>
        <p:nvPicPr>
          <p:cNvPr id="13" name="Picture 18" descr="http://www.tvmuseum.ru/attach.asp?a_no=21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835752">
            <a:off x="510465" y="4255422"/>
            <a:ext cx="1713576" cy="123377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0" descr="Закрыть окн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51041">
            <a:off x="4766866" y="4243865"/>
            <a:ext cx="1448128" cy="114563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Закрыть окн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4293096"/>
            <a:ext cx="2042779" cy="1152128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KOG_008952_00005_1_t218_1031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307683" y="2204864"/>
            <a:ext cx="320258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4" name="Picture 20" descr="http://vector-force.ru/images/News/Gagarin_v_V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861048"/>
            <a:ext cx="2870165" cy="1790983"/>
          </a:xfrm>
          <a:prstGeom prst="rect">
            <a:avLst/>
          </a:prstGeom>
          <a:noFill/>
        </p:spPr>
      </p:pic>
      <p:pic>
        <p:nvPicPr>
          <p:cNvPr id="1034" name="Picture 10" descr="http://3.bp.blogspot.com/-v6FWRwHGMxw/TaZcD1zLI4I/AAAAAAAAAfc/RehrUisrJbQ/s1600/%25D0%2593%25D0%25B0%25D0%25B3%25D0%25B0%25D1%2580%25D0%25B8%25D0%25BD+%25D0%25BF%25D0%25BE%25D1%2581%25D0%25BB%25D0%25B5+%25D0%25BF%25D0%25BE%25D0%25BB%25D0%25B5%25D1%2582%25D0%25B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645024"/>
            <a:ext cx="1791642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1484784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</a:pPr>
            <a:r>
              <a:rPr lang="ru-RU" sz="2000" dirty="0" smtClean="0"/>
              <a:t>14 апреля 1961 года</a:t>
            </a:r>
          </a:p>
          <a:p>
            <a:pPr algn="ctr">
              <a:buFontTx/>
              <a:buNone/>
            </a:pPr>
            <a:r>
              <a:rPr lang="ru-RU" sz="2000" dirty="0" smtClean="0"/>
              <a:t>Прямой репортаж о встрече Юрия Гагарина на аэродроме во Внуково. </a:t>
            </a:r>
          </a:p>
          <a:p>
            <a:pPr algn="r">
              <a:buFontTx/>
              <a:buNone/>
            </a:pPr>
            <a:r>
              <a:rPr lang="ru-RU" sz="2000" dirty="0" smtClean="0"/>
              <a:t>Ведёт Юрий Фокин</a:t>
            </a:r>
          </a:p>
        </p:txBody>
      </p:sp>
      <p:pic>
        <p:nvPicPr>
          <p:cNvPr id="1028" name="Picture 4" descr="https://i1.wp.com/img.lenta.ru/photo/2011/04/11/gagarin/pic0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437112"/>
            <a:ext cx="2445093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40" name="Picture 16" descr="https://static3.1tv.ru/uploads/photo/image/7/thumb/220217_thumb_de5ddd0eff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9181" y="2492896"/>
            <a:ext cx="2775306" cy="1800200"/>
          </a:xfrm>
          <a:prstGeom prst="roundRect">
            <a:avLst/>
          </a:prstGeom>
          <a:noFill/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026" name="Picture 2" descr="http://tourinfo.ru/sites/default/files/images/5f26f7027beb583ce854bcd17de613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2204864"/>
            <a:ext cx="3600400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38" name="Picture 14" descr="https://s9.stc.all.kpcdn.net/share/i/4/398382/wx108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514944">
            <a:off x="6233969" y="3962674"/>
            <a:ext cx="2607182" cy="168018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48" name="Picture 24" descr="http://www.debri-dv.ru/filedata/images_large/60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27984" y="5445224"/>
            <a:ext cx="3600400" cy="1223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42" name="Picture 10" descr="http://fenixclub.com/uploads/97787/img-315160-6bfae56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25020">
            <a:off x="6843049" y="4231454"/>
            <a:ext cx="1980198" cy="149722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0846" name="Picture 14" descr="http://www.tvmuseum.ru/attach.asp?a_no=87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75893">
            <a:off x="511052" y="3010494"/>
            <a:ext cx="2081107" cy="122369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0848" name="Picture 16" descr="http://itd0.mycdn.me/image?id=851836886291&amp;t=20&amp;plc=WEB&amp;tkn=*HJJiunUHjylo0BFQjvFFe3Y45w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51738">
            <a:off x="382853" y="1853709"/>
            <a:ext cx="2374041" cy="130077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0834" name="Picture 2" descr="http://cdn-st3.rtr-vesti.ru/p/lw_3365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58636">
            <a:off x="6516216" y="1556792"/>
            <a:ext cx="2368683" cy="144016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120836" name="Picture 4" descr="http://www.tvmuseum.ru/attach.asp?a_no=16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1484784"/>
            <a:ext cx="4194641" cy="2880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20838" name="Picture 6" descr="http://www.tvmuseum.ru/attach.asp?a_no=69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6734">
            <a:off x="6712777" y="2894371"/>
            <a:ext cx="2141477" cy="154186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763688" y="4293096"/>
            <a:ext cx="568863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апреля 1961 года. Первое выступление Юрия Гагарина по телевидению. </a:t>
            </a:r>
          </a:p>
          <a:p>
            <a:pPr>
              <a:lnSpc>
                <a:spcPts val="2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ряд (слева направо):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А.Маресьев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Ю.Фокин, Ю.Гагарин, Ю.Гальперин, </a:t>
            </a:r>
          </a:p>
          <a:p>
            <a:pPr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Н.Каманин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второй ряд, 3-й слева: Ю.Левитан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встреча открыла цикл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«Звёздных эстафет» Ю.Фокина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0844" name="Picture 12" descr="http://fs.photounion.ru/preview/600x600-uj91bm/jw/5opnng/600x600,fs-RUMKIN,17,Rum-17-21.jpg?isq9t1r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005064"/>
            <a:ext cx="1584176" cy="244975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3" name="Picture 13" descr="0ee94e3bc787f61f93554c6229790e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75656" y="2636912"/>
            <a:ext cx="5118364" cy="2880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051720" y="558924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ru-RU" sz="2000" dirty="0" smtClean="0"/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Вашингтон</a:t>
            </a:r>
          </a:p>
          <a:p>
            <a:pPr algn="ctr"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Похороны Джона Кеннеди,</a:t>
            </a:r>
          </a:p>
          <a:p>
            <a:pPr algn="ctr"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35-го президента США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834762" y="1556792"/>
            <a:ext cx="53131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ноября 1963 года </a:t>
            </a:r>
          </a:p>
          <a:p>
            <a:pPr algn="ctr"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прямая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телетрансляция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Америки</a:t>
            </a:r>
          </a:p>
        </p:txBody>
      </p:sp>
      <p:pic>
        <p:nvPicPr>
          <p:cNvPr id="12290" name="Picture 2" descr="http://img1.1tv.ru/imgsize640x360/PR201410232144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492896"/>
            <a:ext cx="2320257" cy="1305145"/>
          </a:xfrm>
          <a:prstGeom prst="rect">
            <a:avLst/>
          </a:prstGeom>
          <a:noFill/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 rot="705284">
            <a:off x="6921706" y="3712790"/>
            <a:ext cx="1944217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Комментатор Юрий Фокин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0" descr="Закрыть ок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517245"/>
            <a:ext cx="2016224" cy="190247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scene3d>
            <a:camera prst="perspectiveContrastingRightFacing"/>
            <a:lightRig rig="threePt" dir="t"/>
          </a:scene3d>
        </p:spPr>
      </p:pic>
      <p:pic>
        <p:nvPicPr>
          <p:cNvPr id="12292" name="Picture 4" descr="http://i2.cdn.turner.com/cnnnext/dam/assets/140522132732-01-sixties-tv-moments-horizontal-large-galler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81836">
            <a:off x="6159828" y="4656499"/>
            <a:ext cx="2196765" cy="1237362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6" name="Picture 12" descr="http://www.kino-teatr.ru/acter/album/253105/6131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996952"/>
            <a:ext cx="1689077" cy="136815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4" name="Picture 8" descr="Картинка 12 из 13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0818008">
            <a:off x="468070" y="4140896"/>
            <a:ext cx="2015982" cy="151216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1412776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«Музыкальный киоск» 21 .10 1961 – 12. 1993 г.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Информационно-музыкальная программа. </a:t>
            </a:r>
          </a:p>
        </p:txBody>
      </p:sp>
      <p:pic>
        <p:nvPicPr>
          <p:cNvPr id="11266" name="Picture 2" descr="https://kak2z.ru/my_img/img/2016/04/18/e0f0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59550">
            <a:off x="2796476" y="2132568"/>
            <a:ext cx="1019799" cy="131539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268" name="Picture 4" descr="http://www.kino-teatr.ru/acter/photo/9/2/1029/6799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05048">
            <a:off x="5690439" y="2145024"/>
            <a:ext cx="1081082" cy="13555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270" name="Picture 6" descr="http://i58.fastpic.ru/big/2014/0220/2d/327284ca44e4e0b715a466ca8e9b342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20072" y="4221088"/>
            <a:ext cx="2376517" cy="14401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274" name="Picture 10" descr="https://www.ridus.ru/images/2015/4/20/286809/large_2b2b5fce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36039">
            <a:off x="2281310" y="4170853"/>
            <a:ext cx="1574999" cy="145297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278" name="Picture 14" descr="https://s10.stc.all.kpcdn.net/best/msk/loss_2015/images/936c15a4-40f6-4c90-94e2-740fec05c5d6__34-1101-belyaeva-5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85133">
            <a:off x="7218753" y="4275552"/>
            <a:ext cx="1433736" cy="143373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779912" y="2132856"/>
            <a:ext cx="19442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Ширвиндт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Голубкина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23528" y="3501008"/>
            <a:ext cx="69847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Позже, в течении более 30 лет, автор и ведущая Э.Беляева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2276872"/>
            <a:ext cx="22140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ведущие</a:t>
            </a:r>
            <a:r>
              <a:rPr lang="ru-RU" sz="2000" dirty="0" smtClean="0"/>
              <a:t>:</a:t>
            </a:r>
            <a:endParaRPr lang="ru-RU" sz="2000" dirty="0"/>
          </a:p>
        </p:txBody>
      </p:sp>
      <p:pic>
        <p:nvPicPr>
          <p:cNvPr id="11272" name="Picture 8" descr="http://pomnipro.ru/resources/image/userphoto_83558_23104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005728">
            <a:off x="3529121" y="4234960"/>
            <a:ext cx="1960614" cy="144016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23528" y="5877272"/>
            <a:ext cx="8640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Музыкальные циклы 60-х: «Любимые певцы»—«Беседы у рояля» —«Музыка сегодня»— «У раскрытой партитуры»  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4498" name="Picture 2" descr="https://im0-tub-ru.yandex.net/i?id=450cae5b40c9c071ffca850ebe5b8025&amp;n=33&amp;h=215&amp;w=38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238556">
            <a:off x="7472799" y="982736"/>
            <a:ext cx="1378191" cy="775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8" name="Picture 14" descr="http://pics2.pokazuha.ru/p441/7/s/9709690ss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1861">
            <a:off x="7434005" y="4071986"/>
            <a:ext cx="1370603" cy="113074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1270" name="Picture 6" descr="http://telespektakli.ru/published/publicdata/SMAN13NEW/attachments/SC/products_pictures/00-31-363k_e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64930">
            <a:off x="357470" y="2835345"/>
            <a:ext cx="1780942" cy="1335707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25" name="Рисунок 24" descr="https://mytashkent.uz/wp-content/uploads/2017/01/e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2780928"/>
            <a:ext cx="2808312" cy="1512168"/>
          </a:xfrm>
          <a:prstGeom prst="rect">
            <a:avLst/>
          </a:prstGeom>
          <a:solidFill>
            <a:schemeClr val="bg2">
              <a:lumMod val="50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3" name="Picture 10" descr="i?id=314848955-10-72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725625">
            <a:off x="7154269" y="915735"/>
            <a:ext cx="1086719" cy="5778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13" descr="i?id=379297952-02-72&amp;n=21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rot="20859748">
            <a:off x="900611" y="921864"/>
            <a:ext cx="1091808" cy="637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95536" y="1412776"/>
            <a:ext cx="82089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Голубой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огонёк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6.04.1962 - 1985 гг.; с 1997  …</a:t>
            </a:r>
          </a:p>
        </p:txBody>
      </p:sp>
      <p:pic>
        <p:nvPicPr>
          <p:cNvPr id="123906" name="Picture 2" descr="http://cn15.nevsedoma.com.ua/photo/710/110_files/2095190_900-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03927">
            <a:off x="6495290" y="2273805"/>
            <a:ext cx="1990240" cy="1296144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23914" name="Picture 10" descr="http://nevsedoma.com.ua/images/2010/10/4/1263919j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67744" y="4005064"/>
            <a:ext cx="1940641" cy="136815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23920" name="Picture 16" descr="http://myrussia.cc/uploads/posts/2017-01/13/619fa9e5182cb32255d121125babdcd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72146">
            <a:off x="3870097" y="3998177"/>
            <a:ext cx="2103773" cy="146212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23928" name="Picture 24" descr="http://myrussia.cc/uploads/posts/2017-01/13/203b9915b31ea836f271abac5553b6c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624453">
            <a:off x="342242" y="3960405"/>
            <a:ext cx="1944216" cy="14401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1835696" y="5373216"/>
            <a:ext cx="6336704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транслировалась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еженедельно по выходным дням,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позже - по праздничным и нерабочим.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1964 г. «Голубой огонёк»  -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ежегодная новогодняя передача. 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http://cdn01.ru/files/users/images/d6/90/d690244129c9a469df7c3ab1171ef174.jpe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8024" y="2132856"/>
            <a:ext cx="1627208" cy="11778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4932040" y="3356992"/>
            <a:ext cx="1512168" cy="67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Полевой -первый ведущий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8" name="Picture 4" descr="http://www.kino-teatr.ru/acter/album/4912/352558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31840" y="2780928"/>
            <a:ext cx="1751235" cy="136815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6" name="TextBox 25"/>
          <p:cNvSpPr txBox="1"/>
          <p:nvPr/>
        </p:nvSpPr>
        <p:spPr>
          <a:xfrm rot="20377612">
            <a:off x="289950" y="2469505"/>
            <a:ext cx="13782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М.Ножкин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3528" y="1988840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первых ведущих были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75856" y="2348880"/>
            <a:ext cx="1203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Т.Шмыга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63688" y="2276872"/>
            <a:ext cx="1555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Э.Урузбаева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 rot="766924">
            <a:off x="6280976" y="3515576"/>
            <a:ext cx="1684885" cy="6796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В.Леонтьева,</a:t>
            </a:r>
          </a:p>
          <a:p>
            <a:pPr>
              <a:lnSpc>
                <a:spcPts val="1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И.Кириллов,</a:t>
            </a:r>
          </a:p>
          <a:p>
            <a:pPr>
              <a:lnSpc>
                <a:spcPts val="1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А.Шилова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3912" name="Picture 8" descr="http://www.kino-teatr.ru/acter/album/89741/25383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823788">
            <a:off x="5855549" y="4144613"/>
            <a:ext cx="1944216" cy="134150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23926" name="Picture 22" descr="https://kak2z.ru/my_img/img/2016/01/05/1136b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3528" y="5013176"/>
            <a:ext cx="2318165" cy="144016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3" name="Picture 8" descr="Алексей Каплер фотография">
            <a:hlinkClick r:id="rId2" tooltip="Алексей Каплер фотография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7544" y="1484784"/>
            <a:ext cx="1183510" cy="165618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4" name="Picture 24" descr="ryazanov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7504" y="3789040"/>
            <a:ext cx="2189252" cy="122880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1028" name="Picture 4" descr="http://video-check.com/_ph/4/4206074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41691">
            <a:off x="8082953" y="560989"/>
            <a:ext cx="666074" cy="888099"/>
          </a:xfrm>
          <a:prstGeom prst="rect">
            <a:avLst/>
          </a:prstGeom>
          <a:noFill/>
        </p:spPr>
      </p:pic>
      <p:pic>
        <p:nvPicPr>
          <p:cNvPr id="1030" name="Picture 6" descr="https://2.bp.blogspot.com/-TTyF6ZQstak/V-DEJhTiAvI/AAAAAAAAGfc/W1ycqqECk5E239nBI5PH3goRkmZx1A5pACLcB/s1600/24%25D0%25B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20272" y="1484784"/>
            <a:ext cx="1802523" cy="1362883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1038" name="Picture 14" descr="http://img-fotki.yandex.ru/get/2713/sluza79.2/0_20664_c7affb11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2060848"/>
            <a:ext cx="4968552" cy="253570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389004" y="1484784"/>
            <a:ext cx="3893374" cy="9110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«Кинопанорама»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21.12.1962 - 1995; 1999 - 2002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 rot="355218">
            <a:off x="6693377" y="2840110"/>
            <a:ext cx="2343911" cy="1138773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1962-1963 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Зиновий Гердт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ведущий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971600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3068960"/>
            <a:ext cx="2448272" cy="60529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1966 -1972  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Алексей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Каплер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9632" y="55172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179512" y="5013176"/>
            <a:ext cx="2138727" cy="605294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1979-1985 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Эльдар Рязанов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35696" y="4569168"/>
            <a:ext cx="5256584" cy="2259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 разных лет:</a:t>
            </a:r>
          </a:p>
          <a:p>
            <a:pPr algn="ct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1963-1966 А.Шатилова, О.Табаков, </a:t>
            </a:r>
          </a:p>
          <a:p>
            <a:pPr algn="ct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И.Савина,  Т.Лаврова,  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Г.Чухрай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</a:t>
            </a:r>
          </a:p>
          <a:p>
            <a:pPr algn="ct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1972-1979 В.Коршунов, Ю.Яковлев, </a:t>
            </a:r>
          </a:p>
          <a:p>
            <a:pPr algn="ct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О.Ефремов,  Р.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Плят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Г.Капралов</a:t>
            </a:r>
          </a:p>
          <a:p>
            <a:pPr algn="ct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1985-1989 Д.Орлов, .Губенко,  С.Герасимов</a:t>
            </a:r>
          </a:p>
          <a:p>
            <a:pPr algn="ctr">
              <a:lnSpc>
                <a:spcPts val="21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1989-1995  В. Мережко</a:t>
            </a:r>
          </a:p>
          <a:p>
            <a:pPr>
              <a:lnSpc>
                <a:spcPts val="2160"/>
              </a:lnSpc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36" name="Picture 12" descr="https://sobesednik.ru/sites/default/files/styles/420x315/public/complex_images/images/f_28.jpg?itok=Twe_UtZ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9" y="2492896"/>
            <a:ext cx="1728191" cy="1296144"/>
          </a:xfrm>
          <a:prstGeom prst="rect">
            <a:avLst/>
          </a:prstGeom>
          <a:noFill/>
          <a:ln w="3175">
            <a:solidFill>
              <a:schemeClr val="tx2">
                <a:lumMod val="75000"/>
              </a:schemeClr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3129436" y="3356992"/>
            <a:ext cx="2927020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000" b="1" i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Режиссёр К.Маринина</a:t>
            </a:r>
            <a:endParaRPr lang="ru-RU" sz="20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44" name="Picture 20" descr="https://s15.stc.all.kpcdn.net/share/i/12/5879228/inx960x64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63900">
            <a:off x="6882981" y="3752055"/>
            <a:ext cx="1749624" cy="1166417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26" name="TextBox 25"/>
          <p:cNvSpPr txBox="1"/>
          <p:nvPr/>
        </p:nvSpPr>
        <p:spPr>
          <a:xfrm rot="910355">
            <a:off x="6525791" y="4848812"/>
            <a:ext cx="2279992" cy="1631216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1999-2002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Павел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Чухрай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завершил историю «Кинопанорамы»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6" name="Picture 2" descr="Заставка Спокойной ночи малыш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66037">
            <a:off x="347838" y="926446"/>
            <a:ext cx="1877305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2276872"/>
            <a:ext cx="2087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Первая заставка</a:t>
            </a:r>
            <a:endParaRPr lang="ru-RU" sz="2000" dirty="0"/>
          </a:p>
        </p:txBody>
      </p:sp>
      <p:pic>
        <p:nvPicPr>
          <p:cNvPr id="395268" name="Picture 4" descr="1968 го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429000"/>
            <a:ext cx="2423081" cy="17392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331640" y="472514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395270" name="Picture 6" descr="http://tv-80.ru./attachments/Image/snm.jpg?template=gene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221088"/>
            <a:ext cx="2232248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5272" name="Picture 8" descr="http://tv-80.ru./attachments/Image/624570100.jpeg?template=gener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2623" y="2267425"/>
            <a:ext cx="2296170" cy="14440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67744" y="1412776"/>
            <a:ext cx="533588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«Спокойной ночи, малыши»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1.09.1964 год.</a:t>
            </a:r>
          </a:p>
          <a:p>
            <a:endParaRPr lang="ru-RU" dirty="0"/>
          </a:p>
        </p:txBody>
      </p:sp>
      <p:pic>
        <p:nvPicPr>
          <p:cNvPr id="232454" name="Picture 6" descr="http://bigpicture.ru/wp-content/uploads/2014/09/Spokoynoynochimalyshi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1311" y="1916832"/>
            <a:ext cx="1990241" cy="1296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2458" name="Picture 10" descr="https://www.oblgazeta.ru/media/news_photos/2017/09/20/c3fe7fb104d31fbd6474e5e62c705e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4437112"/>
            <a:ext cx="2002483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2460" name="Picture 12" descr="http://rediskin.net/uploads/posts/2016-04/tatyana-sudec-tetya-tanya-priedet-v-voronezh-bez-hryushi-i-stepashki_2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2708920"/>
            <a:ext cx="2303963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2462" name="Picture 14" descr="http://image3.thematicnews.com/uploads/images/00/00/41/2014/02/22/df13e4ce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5301208"/>
            <a:ext cx="2502208" cy="1296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94353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Природа телевидения, его свойства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582341"/>
            <a:ext cx="84969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Вездесущность –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возможность электромагнитных вол проникать всюду, в любую точку пространства.</a:t>
            </a:r>
          </a:p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Экранность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 увидеть любое изображение.</a:t>
            </a:r>
          </a:p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Непосредственность –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передавать событие в момент его свершения.</a:t>
            </a:r>
          </a:p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/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Симультанность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(свойство связанное с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непосредственностью) –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экранное действие разворачивается одновременно и параллельно с жизнью зрителя. Включенность происходящего на экране в жизнь человека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8" name="Picture 18" descr="https://i.ytimg.com/vi/xO2XMl_H0RI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61390">
            <a:off x="4361996" y="4090592"/>
            <a:ext cx="1800200" cy="10126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78896" name="Picture 16" descr="https://pic.rutube.ru/video/61/9f/619f73646b66966721479a515b7b4a7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1619">
            <a:off x="2577909" y="4065441"/>
            <a:ext cx="1706352" cy="12797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2924944"/>
            <a:ext cx="4572000" cy="11182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 smtClean="0"/>
              <a:t> 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1965 – 1997  Воскресенье 9:30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конце 1980-х г. –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 утра пораньше»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1995 года — «Не зевай!».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882" name="Picture 2" descr="http://itd3.mycdn.me/image?id=858792304634&amp;t=20&amp;plc=WEB&amp;tkn=*_nI2tAfQ_7pbCO5onYEkafDE9R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556792"/>
            <a:ext cx="2744775" cy="1296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78884" name="Picture 4" descr="https://dayonline.ru/public/article/images/8773c95dac81a3722845053c9e267fd0385661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09634">
            <a:off x="468791" y="3906376"/>
            <a:ext cx="2151516" cy="141529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5846" y="5229200"/>
            <a:ext cx="20247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А.Пугачёва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«Будильнике»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888" name="Picture 8" descr="https://www.vokrug.tv/pic/product/3/0/7/f/307f9dac7a477e30c9a00df498e63aec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74130">
            <a:off x="6365905" y="4635426"/>
            <a:ext cx="2313118" cy="129614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78892" name="Picture 12" descr="http://otkritkiartistov.ru/upload/iblock/560/%20whwawubjh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97295">
            <a:off x="837182" y="1580398"/>
            <a:ext cx="1260875" cy="18722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TextBox 10"/>
          <p:cNvSpPr txBox="1"/>
          <p:nvPr/>
        </p:nvSpPr>
        <p:spPr>
          <a:xfrm>
            <a:off x="251520" y="3212976"/>
            <a:ext cx="259228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ведущая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Карабельникова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894" name="Picture 14" descr="Румянцева в Будильнике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97080">
            <a:off x="6262674" y="1704369"/>
            <a:ext cx="2312279" cy="12928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8886" name="Picture 6" descr="http://babarub.ru/wp-content/uploads/2016/09/detskaya-peredacha-budilnik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13739">
            <a:off x="6566770" y="2876824"/>
            <a:ext cx="2159604" cy="120802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660232" y="4005064"/>
            <a:ext cx="189161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Ведущая 70-х </a:t>
            </a:r>
          </a:p>
          <a:p>
            <a:pPr>
              <a:lnSpc>
                <a:spcPts val="2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Н.Румянцева  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00192" y="5949280"/>
            <a:ext cx="208089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А.Акопян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 в «Будильнике»</a:t>
            </a:r>
            <a:endParaRPr lang="ru-RU" sz="2000" dirty="0"/>
          </a:p>
        </p:txBody>
      </p:sp>
      <p:pic>
        <p:nvPicPr>
          <p:cNvPr id="378900" name="Picture 20" descr="https://i.ytimg.com/vi/mgPkvOcYrKA/hqdefaul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4869160"/>
            <a:ext cx="1536170" cy="115212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1" name="Прямоугольник 20"/>
          <p:cNvSpPr/>
          <p:nvPr/>
        </p:nvSpPr>
        <p:spPr>
          <a:xfrm>
            <a:off x="4499992" y="6093296"/>
            <a:ext cx="1667636" cy="913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prstClr val="white"/>
                </a:solidFill>
              </a:rPr>
              <a:t>1958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Суббота 9.30</a:t>
            </a:r>
          </a:p>
          <a:p>
            <a:pPr lvl="0"/>
            <a:endParaRPr lang="ru-RU" sz="2000" dirty="0">
              <a:solidFill>
                <a:prstClr val="white"/>
              </a:solidFill>
            </a:endParaRPr>
          </a:p>
        </p:txBody>
      </p:sp>
      <p:pic>
        <p:nvPicPr>
          <p:cNvPr id="378902" name="Picture 22" descr="http://prizivpalekh.ru/media/cache/9c/ce/a7/73/50/ae/9ccea77350ae7ec0f050913a1709f8e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699792" y="5301208"/>
            <a:ext cx="1728192" cy="1147087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403648" y="6093296"/>
            <a:ext cx="165987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1956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Суббота 9.30</a:t>
            </a:r>
            <a:endParaRPr lang="ru-RU" sz="2000" dirty="0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34" name="Picture 10" descr="http://static.ozone.ru/multimedia/books_covers/10054569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63839">
            <a:off x="5021636" y="4506183"/>
            <a:ext cx="1311661" cy="191683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9038" name="Picture 14" descr="https://j.livelib.ru/boocover/1001380629/200/75c7/Vladimir_Karpov__Sudba_razvedchi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43813">
            <a:off x="6127497" y="4387222"/>
            <a:ext cx="1171440" cy="178644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9026" name="Picture 2" descr="http://library.oreluniver.ru/images/9may/2015/buktr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69422">
            <a:off x="938834" y="5073533"/>
            <a:ext cx="1198902" cy="153391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1266" name="Picture 2" descr="http://ozon-st.cdn.ngenix.net/multimedia/10093039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5013176"/>
            <a:ext cx="1368152" cy="168600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9044" name="Picture 20" descr="http://pic.rutube.ru/video/ad/cd/adcdb575c59c6e4d3c4868e2b70cf6a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78683">
            <a:off x="2803010" y="2400722"/>
            <a:ext cx="1716260" cy="128719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3" name="Picture 9" descr="Картинка 2 из 402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11560" y="2132856"/>
            <a:ext cx="2513172" cy="1800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18" descr="ima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020273" y="4273482"/>
            <a:ext cx="1584176" cy="217985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5436096" y="4869160"/>
            <a:ext cx="4572000" cy="535531"/>
          </a:xfrm>
          <a:prstGeom prst="rect">
            <a:avLst/>
          </a:prstGeom>
          <a:effectLst>
            <a:softEdge rad="635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</p:txBody>
      </p:sp>
      <p:pic>
        <p:nvPicPr>
          <p:cNvPr id="129042" name="Picture 18" descr="https://knigaplus.ru/images/cms/thumbs/5b90fb2b7aa3f03ad0b80bb6dc7374448073e77f/rasstrelyannye_marshaly_298_auto_0_100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61248">
            <a:off x="4037291" y="4830302"/>
            <a:ext cx="1074935" cy="1666511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>
            <a:softEdge rad="63500"/>
          </a:effectLst>
        </p:spPr>
      </p:pic>
      <p:sp>
        <p:nvSpPr>
          <p:cNvPr id="11268" name="AutoShape 4" descr="http://izdyehpm.1sthost.org/images-qxyelc/sgx900aia-218.jpg?i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0" name="AutoShape 6" descr="http://izdyehpm.1sthost.org/images-qxyelc/sgx900aia-218.jpg?i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272" name="AutoShape 8" descr="http://izdyehpm.1sthost.org/images-qxyelc/sgx900aia-218.jpg?i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467544" y="1484784"/>
            <a:ext cx="8352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20-летию Победы</a:t>
            </a:r>
          </a:p>
          <a:p>
            <a:pPr algn="ctr">
              <a:lnSpc>
                <a:spcPts val="2000"/>
              </a:lnSpc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Телеальманах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«Подвиг»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02.03.1965 – 80-е годы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и ведущие: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4355976" y="2276872"/>
            <a:ext cx="4608512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В.В.Карпов </a:t>
            </a: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(70-80-е гг.) – фронтовик, разведчик, писатель, общественный деятель. Автор литературных произведений  и исследований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войне.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Советского Союза.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Лауреат Госпремии СССР. </a:t>
            </a:r>
            <a:endParaRPr lang="ru-RU" sz="20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4" name="AutoShape 10" descr="http://izdyehpm.1sthost.org/images-qxyelc/sgx900aia-218.jpg?i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9028" name="Picture 4" descr="http://ftp.coollib.net/i/85/381385/cover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901775">
            <a:off x="2967067" y="3492509"/>
            <a:ext cx="1223028" cy="166733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0" name="TextBox 19"/>
          <p:cNvSpPr txBox="1"/>
          <p:nvPr/>
        </p:nvSpPr>
        <p:spPr>
          <a:xfrm>
            <a:off x="323528" y="3933056"/>
            <a:ext cx="345638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С.С. Смирнов </a:t>
            </a: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(60-е годы) –фронтовик, писатель, лауреат Ленинской премии. 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Создатель </a:t>
            </a:r>
            <a:r>
              <a:rPr lang="ru-RU" sz="2000" b="1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телеальманаха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«Подвиг»</a:t>
            </a:r>
            <a:endParaRPr lang="ru-RU" sz="20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92451" y="1484784"/>
            <a:ext cx="3106941" cy="3546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20-летию Победы</a:t>
            </a:r>
          </a:p>
        </p:txBody>
      </p:sp>
      <p:pic>
        <p:nvPicPr>
          <p:cNvPr id="130050" name="Picture 2" descr="https://cs540106.userapi.com/c540100/v540100730/1f3f2/OWhhd90-g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44824"/>
            <a:ext cx="3093464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Прямоугольник 4"/>
          <p:cNvSpPr/>
          <p:nvPr/>
        </p:nvSpPr>
        <p:spPr>
          <a:xfrm>
            <a:off x="395536" y="3687901"/>
            <a:ext cx="849694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мая в 18:55 эфиры телеканалов и радиостанций прерывает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Минута молчания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Ежегодная теле- и радиопередача, один из торжественно-траурных ритуалов Дня Победы, впервые вышла в эфир в 1965 году.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экране — могила Неизвестного Солдата у Кремлёвской стены, Вечный огонь.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Звучит музыка Р. Шумана, А.Скрябина, начальные аккорды Второго фортепианного концерта С.Рахманинова.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1965 г. текст читала актриса Вера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Енютина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http://www.kuchaknig.ru/static/books_images/e8/25/31/41/69/6d/ff/e1/3b8c0806f6b7dc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86518">
            <a:off x="7537611" y="2287370"/>
            <a:ext cx="1185679" cy="156218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44" name="Picture 20" descr="http://7books.ru/wp-content/uploads/2017/03/27361590.cover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40367">
            <a:off x="3917766" y="2234853"/>
            <a:ext cx="1442339" cy="190034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40" name="Picture 16" descr="http://ic.pics.livejournal.com/iamaglika/38824836/194828/194828_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91297">
            <a:off x="2769394" y="2833989"/>
            <a:ext cx="1424297" cy="1507195"/>
          </a:xfrm>
          <a:prstGeom prst="rect">
            <a:avLst/>
          </a:prstGeom>
          <a:noFill/>
        </p:spPr>
      </p:pic>
      <p:pic>
        <p:nvPicPr>
          <p:cNvPr id="1028" name="Picture 4" descr="https://cdn-st3.rtr-vesti.ru/vh/pictures/b/216/4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40894">
            <a:off x="2640751" y="4865207"/>
            <a:ext cx="1863778" cy="139783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26" name="Picture 2" descr="http://new.aktsent.com.ua/images/stories/2013/16/v-mire-zhivotnyh-ispolnilos-45-let3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21447">
            <a:off x="417647" y="4820373"/>
            <a:ext cx="1679595" cy="167070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0" name="Picture 6" descr="https://i05.fotocdn.net/s24/212/public_pin_m/385/258863944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47285">
            <a:off x="501653" y="504246"/>
            <a:ext cx="1636584" cy="9219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soft" dir="t">
              <a:rot lat="0" lon="0" rev="2400000"/>
            </a:lightRig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>
              <a:lnSpc>
                <a:spcPts val="25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4" name="Picture 22" descr="1376368540_638579b9b272d6186b7399eaa7e4c93d06a96de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20072" y="2132856"/>
            <a:ext cx="2483654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23728" y="1412777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мире животных» 01.01.1968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и ведущие передачи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000" dirty="0" smtClean="0"/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80528" y="3789040"/>
            <a:ext cx="48245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Згуриди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1968 - 1975 г.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идеи , создатель и первый ведущий</a:t>
            </a:r>
            <a:r>
              <a:rPr lang="ru-RU" sz="2000" dirty="0" smtClean="0"/>
              <a:t>.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804248" y="55892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427984" y="3789040"/>
            <a:ext cx="432048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Песков  1975 - 1990 г.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1977 г. по очереди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Н. Дроздовым</a:t>
            </a:r>
          </a:p>
          <a:p>
            <a:endParaRPr lang="ru-RU" dirty="0"/>
          </a:p>
        </p:txBody>
      </p:sp>
      <p:pic>
        <p:nvPicPr>
          <p:cNvPr id="1032" name="Picture 8" descr="http://www.libex.ru/dimg/64db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425900">
            <a:off x="402572" y="2137029"/>
            <a:ext cx="1148748" cy="153007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6" name="Picture 12" descr="http://cdn.bolshoyvopros.ru/files/users/images/c2/34/c23471865cba3266135595bdd262d9dc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84907" y="4725144"/>
            <a:ext cx="4501495" cy="172819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8" name="Picture 14" descr="http://jpegshare.net/images/a7/da/a7dab51c6e93b5656badbc6ff483a04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92250">
            <a:off x="2791153" y="2080708"/>
            <a:ext cx="1130154" cy="161612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" name="Picture 8" descr="Картинка 1 из 305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1331640" y="1962330"/>
            <a:ext cx="1368151" cy="18003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42" name="Picture 18" descr="http://www.petershop.com/data/i-cat/goods-15988-labelX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67677" y="4653136"/>
            <a:ext cx="1259971" cy="1889957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https://content.tviz.tv/gfx/res/43907/6rwf0nxl4wcocg04ss0c4ok4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213169">
            <a:off x="6573314" y="1711148"/>
            <a:ext cx="2090536" cy="156790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2108" name="Picture 12" descr="http://ftp.coollib.net/i/84/253784/co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8927">
            <a:off x="5637176" y="2538833"/>
            <a:ext cx="1538970" cy="199925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" name="Picture 6" descr="https://i05.fotocdn.net/s24/212/public_pin_m/385/25886394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47285">
            <a:off x="501653" y="504246"/>
            <a:ext cx="1636584" cy="92194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soft" dir="t">
              <a:rot lat="0" lon="0" rev="2400000"/>
            </a:lightRig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pic>
        <p:nvPicPr>
          <p:cNvPr id="132098" name="Picture 2" descr="https://cdn-st4.rtr-vesti.ru/vh/pictures/gallery/158/3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797152"/>
            <a:ext cx="2641200" cy="16561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14" descr="Картинка 10 из 62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3491880" y="2132856"/>
            <a:ext cx="2495424" cy="18722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2102" name="Picture 6" descr="http://www.vm.ru/photo/moscvichka/2013/06/doc6al4j58v5h2ij9za3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16974">
            <a:off x="6756545" y="3351967"/>
            <a:ext cx="2134741" cy="165270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75856" y="4077072"/>
            <a:ext cx="2637260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Н.Дроздов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1977 – 2-х тысячные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1484784"/>
            <a:ext cx="4572000" cy="6186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мире животных» 01.01.1968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и ведущие передачи</a:t>
            </a:r>
          </a:p>
        </p:txBody>
      </p:sp>
      <p:pic>
        <p:nvPicPr>
          <p:cNvPr id="132106" name="Picture 10" descr="http://rustur.ru/wp-content/uploads/2013/08/TASS_293299_opt1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824" y="5013176"/>
            <a:ext cx="3089143" cy="158417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2110" name="Picture 14" descr="https://focus.ua/modules/thumb.php?u=files/images/21/5457210.jpeg&amp;m=c_larg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342909">
            <a:off x="1524392" y="5097784"/>
            <a:ext cx="1867203" cy="124480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79512" y="1772816"/>
            <a:ext cx="525658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Учёный-зоолог и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зоогеограф.  Доктор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биологических  наук,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кандидат географических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наук, профессор МГУ.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более 200 научных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научно-популярных статей,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20 книг, учебников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учебных пособий.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Сценарист, писатель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журналист.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Путешественник, актёр, певец...   </a:t>
            </a:r>
          </a:p>
          <a:p>
            <a:endParaRPr lang="ru-RU" dirty="0"/>
          </a:p>
        </p:txBody>
      </p:sp>
      <p:pic>
        <p:nvPicPr>
          <p:cNvPr id="132112" name="Picture 16" descr="http://files.vm.ru/photo/vecherka/2015/06/doc6kv79z0o6ieo2nblle3_800_48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7" y="4941168"/>
            <a:ext cx="1313425" cy="172819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http://www.istpravda.ru/upload/medialibrary/1db/1dbab14ff2a04ef4296af32de011816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4869160"/>
            <a:ext cx="2232248" cy="1547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373616" cy="1268760"/>
          </a:xfrm>
        </p:spPr>
        <p:txBody>
          <a:bodyPr>
            <a:normAutofit fontScale="90000"/>
          </a:bodyPr>
          <a:lstStyle/>
          <a:p>
            <a:pPr algn="ctr">
              <a:lnSpc>
                <a:spcPts val="2500"/>
              </a:lnSpc>
            </a:pP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Необходимое отступление 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поводу информационного вещания</a:t>
            </a: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84784"/>
            <a:ext cx="8568952" cy="342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До середины 60-х годов телевидение ещё не было главным источником информации о событиях в стране и за рубежом. 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 функции выполняло радио. 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Вместе с тем, информационные программы телевидения уже стремились не отставать от своего старшего брата - радио. И потому информационный телеэкран  по своему соперничал за аудиторию, предлагая ей устные или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видеосообщения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полученные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возможности оперативно, о том, что считалось важным и актуальным руководству страны и телевидения.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том числе в стране:</a:t>
            </a:r>
          </a:p>
          <a:p>
            <a:pPr algn="just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освоение Целинных земель, социалистическое соревнование, начало освоения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Саматлорского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нефтегазового месторождения, </a:t>
            </a:r>
            <a:r>
              <a:rPr lang="ru-RU" sz="2000" dirty="0" smtClean="0"/>
              <a:t>строительство Камского автомобильного завода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др. </a:t>
            </a:r>
            <a:endParaRPr lang="ru-RU" sz="2000" dirty="0"/>
          </a:p>
        </p:txBody>
      </p:sp>
      <p:pic>
        <p:nvPicPr>
          <p:cNvPr id="364546" name="Picture 2" descr="http://s012.radikal.ru/i320/1407/d0/9ccc5adbac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941168"/>
            <a:ext cx="2232248" cy="15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1430" name="Picture 6" descr="http://www.informugra.ru/upload/medialibrary/845/8456c69d7541928a7f9c2d90056704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7" y="4797152"/>
            <a:ext cx="2123943" cy="1419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3714" name="Picture 2" descr="http://mtdata.ru/u25/photo7F24/20353854063-0/original.jpg"/>
          <p:cNvPicPr>
            <a:picLocks noChangeAspect="1" noChangeArrowheads="1"/>
          </p:cNvPicPr>
          <p:nvPr/>
        </p:nvPicPr>
        <p:blipFill>
          <a:blip r:embed="rId5" cstate="print"/>
          <a:srcRect l="6537"/>
          <a:stretch>
            <a:fillRect/>
          </a:stretch>
        </p:blipFill>
        <p:spPr bwMode="auto">
          <a:xfrm>
            <a:off x="2627784" y="4869160"/>
            <a:ext cx="2016224" cy="1504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Необходимое отступление </a:t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поводу информационного вещания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58372" y="1556792"/>
            <a:ext cx="8128379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Информационное телевидение дало, например, возможность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увидеть космонавта Г. Титова на корабле спутнике «Восток-2»,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движение американских астронавтов по поверхности Луны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её оборотную  сторону, , изображение планет солнечной системы.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6050" name="Picture 2" descr="http://vandeiker.mybb.ru/uploads/000f/3e/78/1156-5-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2708920"/>
            <a:ext cx="1944217" cy="1458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6052" name="Picture 4" descr="https://www.dialog.ua/images/news/c042905b769821094ddc93cb598b4ba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5" y="2780928"/>
            <a:ext cx="1759679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6054" name="Picture 6" descr="http://c1.emosurf.com/0001zl0x3vWv/521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708920"/>
            <a:ext cx="230917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516216" y="2636912"/>
            <a:ext cx="20162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Появилось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«космическое телевидение».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4149080"/>
            <a:ext cx="46779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заставило сопереживать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жителями Ташкента в его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Великое землетрясение.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6058" name="Picture 10" descr="http://3.bp.blogspot.com/-dcwRWwyPXKI/T-AyQ56Jz2I/AAAAAAAAGKk/4aEI2xHGKd8/s1600/%D0%9C%D1%8B+%D1%83%D0%B1%D0%B5%D0%B6%D0%B4%D0%B5%D0%BD%D1%8B+%D0%BF%D0%BE%D0%B1%D0%B5%D0%B4%D0%B8%D1%82+%D1%80%D0%B0%D0%B7%D1%83%D0%B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725144"/>
            <a:ext cx="2592288" cy="1879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076056" y="3861048"/>
            <a:ext cx="366574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давало надежду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мирный исход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Карибского кризиса.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6060" name="Picture 12" descr="http://itd3.mycdn.me/image?id=834357586941&amp;t=20&amp;plc=WEB&amp;tkn=*1bvNQncpVssCLpNvBPyn-TNa8H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4941168"/>
            <a:ext cx="2520280" cy="165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8" name="Picture 6" descr="http://img.gazeta.ru/files3/353/10704353/1-pic905-895x505-6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138" y="2276872"/>
            <a:ext cx="3190453" cy="18002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Необходимое отступление </a:t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поводу информационного вещания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484784"/>
            <a:ext cx="8280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телевидение, также как газеты и радио, не рассказало о…</a:t>
            </a:r>
          </a:p>
          <a:p>
            <a:endParaRPr lang="ru-RU" sz="2000" b="1" dirty="0"/>
          </a:p>
        </p:txBody>
      </p:sp>
      <p:pic>
        <p:nvPicPr>
          <p:cNvPr id="387076" name="Picture 4" descr="https://www.syl.ru/misc/i/ai/184245/7577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27548">
            <a:off x="1382999" y="2516410"/>
            <a:ext cx="2304412" cy="1367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7080" name="Picture 8" descr="http://anticomprador.ucoz.ru/_pu/9/688052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4901">
            <a:off x="5130944" y="2487112"/>
            <a:ext cx="2327519" cy="17456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87082" name="Picture 10" descr="https://ptzgovorit.ru/sites/default/files/styles/885x100proc/public/insert_images/novocherk.jpg?itok=EiXErU9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2276872"/>
            <a:ext cx="2207415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87084" name="Picture 12" descr="http://www.aleksandrnovak.com/userfiles/image/1363758622_rasstrel-fevralskoj-demonstracii-na-nevskom-prospekte_-petrogra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717032"/>
            <a:ext cx="2099361" cy="149404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07504" y="1772816"/>
            <a:ext cx="8868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забастовке в Новочеркасске  в 1962 г. и последующем расстреле рабочих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7088" name="Picture 16" descr="http://s00.yaplakal.com/pics/pics_original/5/9/7/96027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91118">
            <a:off x="6971914" y="2587540"/>
            <a:ext cx="1826981" cy="101499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387086" name="Picture 14" descr="http://mtdata.ru/u1/photo0E90/20413832532-0/origina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72052">
            <a:off x="7187871" y="3493934"/>
            <a:ext cx="1408831" cy="95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43808" y="5373216"/>
            <a:ext cx="2320443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Москве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Пушкинской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площади в1965 г.;</a:t>
            </a:r>
          </a:p>
          <a:p>
            <a:endParaRPr lang="ru-RU" dirty="0"/>
          </a:p>
        </p:txBody>
      </p:sp>
      <p:pic>
        <p:nvPicPr>
          <p:cNvPr id="387090" name="Picture 18" descr="https://im9.kommersant.ru/ISSUES.PHOTO/WEEKEND/2016/043/KMO_154161_00249_1m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4738224"/>
            <a:ext cx="2263697" cy="1852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23528" y="4149080"/>
            <a:ext cx="311066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о первом в СССР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правозащитном митинге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4128" y="4581128"/>
            <a:ext cx="330520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 строительстве в 1961 г.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Берлинской стены.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7094" name="Picture 22" descr="http://www.dw.com/image/17587696_30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8" y="5157192"/>
            <a:ext cx="2463718" cy="1386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42" name="Picture 10" descr="http://proza.moscow/pics/2013/11/23/1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1191">
            <a:off x="360322" y="3064345"/>
            <a:ext cx="2471390" cy="167406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402434" name="Picture 2" descr="http://urokiistorii.ru/sites/all/files/image/news/miting_glasnosti/maket_2_rabo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2115">
            <a:off x="7133876" y="4555219"/>
            <a:ext cx="1413586" cy="199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Необходимое отступление 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поводу информационного вещания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4725144"/>
            <a:ext cx="3923928" cy="18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 smtClean="0"/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судебном процессе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 писателями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 Синявским (Абрам Терц) и Ю.Даниэлем (Николай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Аржак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лет лагерей 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«антисоветскую агитацию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пропаганду».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1484784"/>
            <a:ext cx="871296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Телевидение, также как газеты и радио, рассказывало,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 в соответствующей интерпретации о …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308304" y="6237312"/>
            <a:ext cx="9017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1967г.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2436" name="Picture 4" descr="https://img-fotki.yandex.ru/get/6426/69185483.2e/0_a6460_5f351b62_X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14082">
            <a:off x="6225403" y="2817719"/>
            <a:ext cx="2605013" cy="1702641"/>
          </a:xfrm>
          <a:prstGeom prst="rect">
            <a:avLst/>
          </a:prstGeom>
          <a:noFill/>
          <a:ln w="28575">
            <a:solidFill>
              <a:schemeClr val="bg1"/>
            </a:solidFill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652120" y="4221088"/>
            <a:ext cx="1693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21.09 1968 г. </a:t>
            </a:r>
            <a:endParaRPr lang="ru-RU" sz="2000" dirty="0"/>
          </a:p>
        </p:txBody>
      </p:sp>
      <p:pic>
        <p:nvPicPr>
          <p:cNvPr id="402440" name="Picture 8" descr="https://republic.ru/images/photos/3a44af31136f6e4a6c6e6b66cd9330d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73803">
            <a:off x="4787303" y="2909989"/>
            <a:ext cx="2032737" cy="1357276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395536" y="1988840"/>
            <a:ext cx="4572000" cy="11182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посещении выставки в Манеже художников-авангардистов студии «Новая реальность» 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 Хрущёвым  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2444" name="Picture 12" descr="https://avatars.mds.yandex.net/get-zen_doc/29030/pub_5b1cc5dce44a94459ce4cdf8_5b1cc6e45f49675a6e0195cd/scale_6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57872">
            <a:off x="2207240" y="3134243"/>
            <a:ext cx="2239970" cy="15381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402446" name="Picture 14" descr="https://pbs.twimg.com/media/BLMCB0DCYAAWzaa.jpg"/>
          <p:cNvPicPr>
            <a:picLocks noChangeAspect="1" noChangeArrowheads="1"/>
          </p:cNvPicPr>
          <p:nvPr/>
        </p:nvPicPr>
        <p:blipFill>
          <a:blip r:embed="rId7" cstate="print"/>
          <a:srcRect l="3744" t="4035" r="2624" b="29380"/>
          <a:stretch>
            <a:fillRect/>
          </a:stretch>
        </p:blipFill>
        <p:spPr bwMode="auto">
          <a:xfrm>
            <a:off x="395536" y="4725144"/>
            <a:ext cx="3273091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403648" y="6165304"/>
            <a:ext cx="957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1962 г.</a:t>
            </a:r>
            <a:endParaRPr lang="ru-RU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2060848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подавлении Пражской весны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армиями стран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Варшавского договора 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lnSpc>
                <a:spcPts val="25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Необходимое отступление 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поводу информационного вещания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301208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187624" y="4941168"/>
            <a:ext cx="10081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1962 г.</a:t>
            </a:r>
            <a:endParaRPr lang="ru-RU" sz="2000" dirty="0"/>
          </a:p>
        </p:txBody>
      </p:sp>
      <p:pic>
        <p:nvPicPr>
          <p:cNvPr id="401410" name="Picture 2" descr="http://www.verav.ru/mess/pict/12007618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068960"/>
            <a:ext cx="1497009" cy="1872208"/>
          </a:xfrm>
          <a:prstGeom prst="rect">
            <a:avLst/>
          </a:prstGeom>
          <a:noFill/>
        </p:spPr>
      </p:pic>
      <p:pic>
        <p:nvPicPr>
          <p:cNvPr id="401412" name="Picture 4" descr="https://moiarussia.ru/wp-content/uploads/2015/06/4_POL_11-e1433679592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3140968"/>
            <a:ext cx="1863872" cy="1656184"/>
          </a:xfrm>
          <a:prstGeom prst="rect">
            <a:avLst/>
          </a:prstGeom>
          <a:noFill/>
        </p:spPr>
      </p:pic>
      <p:pic>
        <p:nvPicPr>
          <p:cNvPr id="401418" name="Picture 10" descr="https://all.culture.ru/uploads/0a6d2b831e98998895c2d285e782909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23293" flipH="1">
            <a:off x="2867761" y="3728282"/>
            <a:ext cx="1701262" cy="1149298"/>
          </a:xfrm>
          <a:prstGeom prst="rect">
            <a:avLst/>
          </a:prstGeom>
          <a:noFill/>
        </p:spPr>
      </p:pic>
      <p:pic>
        <p:nvPicPr>
          <p:cNvPr id="401420" name="Picture 12" descr="http://www.playcast.ru/uploads/2015/06/10/139329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1424">
            <a:off x="4534502" y="3540687"/>
            <a:ext cx="1540059" cy="1349092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95536" y="1484784"/>
            <a:ext cx="82089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Телевидение, также как газеты и радио, рассказывало, но  в соответствующей интерпретации о …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051720" y="1988840"/>
            <a:ext cx="4006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лауреатах Нобелевской премии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2613" y="2348880"/>
            <a:ext cx="2812309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физике, академике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Л.Ландау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580112" y="2348880"/>
            <a:ext cx="3145861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литературе, писателе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 Шолохове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236296" y="4869160"/>
            <a:ext cx="957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1965 г.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851920" y="2708920"/>
            <a:ext cx="973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1962 г</a:t>
            </a:r>
            <a:r>
              <a:rPr lang="ru-RU" dirty="0" smtClean="0">
                <a:solidFill>
                  <a:prstClr val="white"/>
                </a:solidFill>
              </a:rPr>
              <a:t>.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2267744" y="2996952"/>
            <a:ext cx="4572000" cy="6052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А.Соложеницын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"Один день Ивана Денисовича»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267744" y="4725144"/>
            <a:ext cx="4572000" cy="11182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Повесть опубликована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распоряжению Н.Хрущева главным редактором А. Твардовским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журнале «Новый мир»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568952" cy="1152128"/>
          </a:xfrm>
        </p:spPr>
        <p:txBody>
          <a:bodyPr>
            <a:normAutofit/>
          </a:bodyPr>
          <a:lstStyle/>
          <a:p>
            <a:pPr algn="ctr">
              <a:lnSpc>
                <a:spcPts val="3500"/>
              </a:lnSpc>
            </a:pPr>
            <a:r>
              <a:rPr lang="ru-RU" sz="3200" dirty="0" smtClean="0"/>
              <a:t>Что можно и следует почитать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2800" dirty="0" smtClean="0"/>
              <a:t>Основная литература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12776"/>
            <a:ext cx="8712968" cy="6282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endParaRPr lang="ru-RU" b="1" dirty="0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b="1" dirty="0" smtClean="0"/>
          </a:p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Борецкий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Р.А.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Беседы об истории телевидения..- М.: Изд-во ИКАР, 2012. </a:t>
            </a:r>
          </a:p>
          <a:p>
            <a:pPr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Борецкий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Р.А.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Начало. К истории ТВ: выпавшее звено, или Моё забытое телевидение.- М.:ВК, 2010</a:t>
            </a:r>
          </a:p>
          <a:p>
            <a:pPr>
              <a:lnSpc>
                <a:spcPts val="1500"/>
              </a:lnSpc>
              <a:spcBef>
                <a:spcPct val="0"/>
              </a:spcBef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Голядкин Н.А.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отечественного и зарубежного телевидения.  Учебное пособие для студентов вузов. М.: Аспект Пресс, 2011</a:t>
            </a:r>
          </a:p>
          <a:p>
            <a:pPr>
              <a:lnSpc>
                <a:spcPts val="1500"/>
              </a:lnSpc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Егоров В.В.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Телевидение: страницы истории. М.: Аспект Пресс, 2004</a:t>
            </a:r>
          </a:p>
          <a:p>
            <a:pPr>
              <a:lnSpc>
                <a:spcPts val="1500"/>
              </a:lnSpc>
              <a:spcBef>
                <a:spcPct val="0"/>
              </a:spcBef>
            </a:pPr>
            <a:endParaRPr lang="ru-RU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Зубок А.С.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Телевизионный бизнес. Глава 1 История телевидения. М.:АНО «Школа издательского 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медиабизнеса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»,2012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отечественного телевидения.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Учебное пособие. Под редакцией Г.А. Шевелева М.: Аспект Пресс 2012</a:t>
            </a: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sz="2000" dirty="0" smtClean="0"/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dirty="0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b="1" u="sng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b="1" u="sng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ru-RU" b="1" u="sng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8" descr="http://s2.dmcdn.net/pCtb/1280x720-VU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67688">
            <a:off x="553185" y="883236"/>
            <a:ext cx="1408156" cy="792088"/>
          </a:xfrm>
          <a:prstGeom prst="rect">
            <a:avLst/>
          </a:prstGeom>
          <a:noFill/>
        </p:spPr>
      </p:pic>
      <p:pic>
        <p:nvPicPr>
          <p:cNvPr id="5" name="Picture 2" descr="http://s1.dmcdn.net/KAKaS/1280x720-NY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53215">
            <a:off x="7298426" y="890556"/>
            <a:ext cx="1408156" cy="7920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Самые популярные передачи 60-х годов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последовательности их создания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180528" y="4221088"/>
            <a:ext cx="777686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выпуски состояла из прямых  включений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городов страны.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Корреспонденты сами передавали  друг другу слово в эфире.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было сложно технически  и организационно.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 зритель ценил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«сиюминутность» и «эффект присутствия».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через пару недель решено было, чтобы программу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вели дикторы из московской студии.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27784" y="1556792"/>
            <a:ext cx="421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«Программа «Время» 01.01.1968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1844824"/>
            <a:ext cx="84969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 smtClean="0"/>
              <a:t> 	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Идею создания ежедневной общесоюзной информационной телепрограммы с фиксированным выходом в эфир, начиная с 1967 года вынашивали и обсуждали те же тележурналисты и режиссеры первого поколения, которые на Шаболовке готовили выпуски «Теленовостей», «Эстафету новостей» и вели праздничные трансляции.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К концу года Л.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Золотаревский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И. Казакова, Л.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Дзаридзе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вместе с главным режиссером редакции А.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Петроченко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разработали концепцию будущей программы.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 первый день нового года она вышла в эфир.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36" descr="http://os.colta.ru/m/photo/2011/12/01/5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4005064"/>
            <a:ext cx="1573889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6876256" y="5445224"/>
            <a:ext cx="2118144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В.Болашев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из первых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дикторов новой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кинематограф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www.itespresso.fr/wp-content/uploads/2013/03/dailymo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988840"/>
            <a:ext cx="4953000" cy="3095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кинематограф</a:t>
            </a:r>
            <a:endParaRPr lang="ru-RU" sz="2000" dirty="0"/>
          </a:p>
        </p:txBody>
      </p:sp>
      <p:pic>
        <p:nvPicPr>
          <p:cNvPr id="4" name="Picture 2" descr="http://www.mosfilm.ru/upload/iblock/f2a/f2ab5a069215a6efee2bc1c8bb383b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797152"/>
            <a:ext cx="2231779" cy="14874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15616" y="2348880"/>
            <a:ext cx="6984776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Съёмки концертных номеров с участием Д.Ойстраха, С.Кочаряна, Л.Утёсова. М.Плисецкой и др.</a:t>
            </a:r>
          </a:p>
          <a:p>
            <a:pPr algn="ctr"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собственной видеотеки.</a:t>
            </a:r>
          </a:p>
          <a:p>
            <a:pPr algn="ctr"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Документальные съёмки.</a:t>
            </a:r>
          </a:p>
          <a:p>
            <a:pPr algn="ctr"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1957 году – парк кинокамер. </a:t>
            </a:r>
          </a:p>
          <a:p>
            <a:pPr algn="ctr"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Собственная обработка киноматериала. </a:t>
            </a:r>
          </a:p>
          <a:p>
            <a:pPr algn="ctr"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 с информационными программами.</a:t>
            </a:r>
          </a:p>
          <a:p>
            <a:endParaRPr lang="ru-RU" dirty="0"/>
          </a:p>
        </p:txBody>
      </p:sp>
      <p:pic>
        <p:nvPicPr>
          <p:cNvPr id="1028" name="Picture 4" descr="http://intoclassics.net/_nw/269/092429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08920"/>
            <a:ext cx="1728192" cy="1275406"/>
          </a:xfrm>
          <a:prstGeom prst="round2SameRect">
            <a:avLst/>
          </a:prstGeom>
          <a:noFill/>
        </p:spPr>
      </p:pic>
      <p:pic>
        <p:nvPicPr>
          <p:cNvPr id="1030" name="Picture 6" descr="http://cdn.fishki.net/upload/post/201412/12/1349580/8738285dd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581128"/>
            <a:ext cx="2447039" cy="1653652"/>
          </a:xfrm>
          <a:prstGeom prst="round2SameRect">
            <a:avLst/>
          </a:prstGeom>
          <a:noFill/>
        </p:spPr>
      </p:pic>
      <p:pic>
        <p:nvPicPr>
          <p:cNvPr id="1034" name="Picture 10" descr="https://i.ytimg.com/vi/o0QZ22Q9bHw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762926"/>
            <a:ext cx="1800200" cy="1350151"/>
          </a:xfrm>
          <a:prstGeom prst="round2Same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899592" y="1412776"/>
            <a:ext cx="77768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1952 год – Центральная студия телевидения  приобретает кинокамеру для синхронных съёмок.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Обработка материала на Мосфильме</a:t>
            </a:r>
            <a:r>
              <a:rPr lang="ru-RU" sz="2000" b="1" dirty="0" smtClean="0"/>
              <a:t>.</a:t>
            </a:r>
          </a:p>
          <a:p>
            <a:endParaRPr lang="ru-RU" dirty="0"/>
          </a:p>
        </p:txBody>
      </p:sp>
      <p:pic>
        <p:nvPicPr>
          <p:cNvPr id="1038" name="Picture 14" descr="http://www.kino-teatr.ru/acter/album/40904/411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612632"/>
            <a:ext cx="2016224" cy="1480664"/>
          </a:xfrm>
          <a:prstGeom prst="round2Same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539552" y="4077072"/>
            <a:ext cx="1351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Д.Ойстрах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660232" y="6165304"/>
            <a:ext cx="1424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С. Кочарян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7236296" y="4149080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М.Плисецкая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3995936" y="6237312"/>
            <a:ext cx="1206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Л.Утёсов</a:t>
            </a:r>
            <a:endParaRPr lang="ru-RU" sz="20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кинематограф</a:t>
            </a:r>
            <a:endParaRPr lang="ru-RU" sz="2000" dirty="0"/>
          </a:p>
        </p:txBody>
      </p:sp>
      <p:pic>
        <p:nvPicPr>
          <p:cNvPr id="3" name="Picture 9" descr="File:TO Ecran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692272" y="1628801"/>
            <a:ext cx="2028052" cy="1519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3528" y="1412776"/>
            <a:ext cx="6912768" cy="2952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Творческое объединение «Экран»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Создано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1968 г.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структуре Гостелерадио СССР </a:t>
            </a:r>
          </a:p>
          <a:p>
            <a:pPr algn="ctr"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производства телевизионных фильмов. </a:t>
            </a:r>
          </a:p>
          <a:p>
            <a:pPr algn="ctr"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1989 г. по 1994гг.  ТПО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Союзтелефильм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</a:p>
          <a:p>
            <a:pPr algn="ctr"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Центральное телевидение в 1967 – 1997 гг. </a:t>
            </a:r>
          </a:p>
          <a:p>
            <a:pPr algn="ctr"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получало не менее 130 игровых телефильмов, значительная доля которых - работы т/о «Экран». </a:t>
            </a:r>
          </a:p>
          <a:p>
            <a:pPr algn="ctr"/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164288" y="2708920"/>
            <a:ext cx="4446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3645024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Шесть подразделений: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Студия художественных телефильмов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Студия документальных телефильмов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«Хроника»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Студия музыкальных программ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Отдел заказов телефильмов для киностудий СССР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Студия «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Мульттелефильм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кинематограф: документальное кино</a:t>
            </a:r>
            <a:endParaRPr lang="ru-RU" sz="2400" dirty="0"/>
          </a:p>
        </p:txBody>
      </p:sp>
      <p:sp>
        <p:nvSpPr>
          <p:cNvPr id="415746" name="AutoShape 2" descr="https://img.youtube.com/vi/QPxh6QA6KGk/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5748" name="AutoShape 4" descr="https://img.youtube.com/vi/QPxh6QA6KGk/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http://www.itespresso.fr/wp-content/uploads/2013/03/dailymo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4"/>
            <a:ext cx="4248472" cy="2655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5750" name="Picture 6" descr="http://www.zirveart.com/uploads/posts/2019-11/1573641190_dokumentalnyj-ekran-leonida-mlechina-zaveshhanie-vozhdy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996952"/>
            <a:ext cx="3918264" cy="2860335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кинематограф: документальное кино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79512" y="1412776"/>
            <a:ext cx="8784976" cy="6135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.«Живое»  телевидение и проблемы телевизионного очерка.</a:t>
            </a:r>
          </a:p>
          <a:p>
            <a:pPr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Правда жизни  и пространственно-временная ограниченность  </a:t>
            </a:r>
          </a:p>
          <a:p>
            <a:pPr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студийного пространства.</a:t>
            </a:r>
          </a:p>
          <a:p>
            <a:pPr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в непривычных обстоятельствах.</a:t>
            </a:r>
          </a:p>
          <a:p>
            <a:pPr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Ограниченные возможности монтажа.</a:t>
            </a:r>
          </a:p>
          <a:p>
            <a:pPr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«Скромность» художественно-выразительных средств  «живого» телевидения.</a:t>
            </a:r>
          </a:p>
          <a:p>
            <a:pPr>
              <a:lnSpc>
                <a:spcPts val="2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Документальное кино «большого экрана». Предшественники и традиции:</a:t>
            </a:r>
          </a:p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Дзига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Киноправда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1925; «Человек с киноаппаратом», 1929;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«Три песни о Ленине», 1929; «В горах Ала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Тау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1944 и др.</a:t>
            </a:r>
          </a:p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Эсфирь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Шуб -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«Падение династии Романовых», 1927; «Москва строит метро», 1934; «Фашизм будет разбит», 1941; «По ту сторону Аракса», 1947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Колотозов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«Соль Сванетии», 1930; «Валерий Чкалов», 1941;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Кармен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«Повесть о нефтяниках Каспия» 1953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Михаил Ромм -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«Обыкновенный фашизм», 1956</a:t>
            </a:r>
          </a:p>
          <a:p>
            <a:pPr>
              <a:lnSpc>
                <a:spcPts val="2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кинематограф: документальное кино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556792"/>
            <a:ext cx="7920880" cy="61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Телевизионный очерк – </a:t>
            </a:r>
          </a:p>
          <a:p>
            <a:pPr algn="ctr">
              <a:lnSpc>
                <a:spcPts val="2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жанр телевизионного документального кино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2276872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636912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«Впервые слово «телефильм» было произнесено,  когда «Мосфильм» начал снимать для демонстрации по телевидению наряду с фильмами-спектаклями кинокартины по оригинальным сценариям.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Регулярное их производство началось в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60-е годы, со времени создания творческого объединения «Телефильм»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54" name="Picture 14" descr="http://static.etvnet.com/shared/image/media/13/11/684210_letopis-poluveka-1959-god.120x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3501008"/>
            <a:ext cx="960107" cy="1440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01554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кинематограф: документальное кино</a:t>
            </a:r>
            <a:endParaRPr lang="ru-RU" sz="2000" dirty="0"/>
          </a:p>
        </p:txBody>
      </p:sp>
      <p:pic>
        <p:nvPicPr>
          <p:cNvPr id="4" name="Picture 7" descr="aq2u9s25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139952" y="2132856"/>
            <a:ext cx="1224136" cy="1580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8242" name="Picture 2" descr="http://static.etvnet.com/shared/image/media/13/11/681992_letopis-poluveka-god-1931-830315.120x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501008"/>
            <a:ext cx="1143000" cy="17145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138244" name="Picture 4" descr="http://static.etvnet.com/shared/image/media/13/11/684191_letopis-poluveka-1920-god.120x1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57076">
            <a:off x="2494188" y="2225574"/>
            <a:ext cx="1017639" cy="15264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8246" name="Picture 6" descr="http://static.etvnet.com/shared/image/media/13/11/684221_letopis-poluveka-1967-go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21529">
            <a:off x="5899476" y="2269645"/>
            <a:ext cx="1025925" cy="1538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8248" name="Picture 8" descr="http://static.etvnet.com/shared/image/media/13/11/681987_letopis-poluveka-god-1922-8302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75398">
            <a:off x="1713193" y="2304692"/>
            <a:ext cx="1019065" cy="15285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8250" name="Picture 10" descr="http://static.etvnet.com/shared/image/media/13/11/684204_letopis-poluveka-1952-god.120x1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244979">
            <a:off x="7657412" y="2286477"/>
            <a:ext cx="1053289" cy="15799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8252" name="Picture 12" descr="http://static.etvnet.com/shared/image/media/13/11/681988_letopis-poluveka-god-1923-83025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44155">
            <a:off x="714684" y="2308337"/>
            <a:ext cx="1033967" cy="15509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8256" name="Picture 16" descr="http://static.etvnet.com/shared/image/media/13/11/160367_letopis-poluveka-god-1940.120x18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31902">
            <a:off x="6819575" y="2331910"/>
            <a:ext cx="969984" cy="14549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38260" name="Picture 20" descr="http://static.etvnet.com/shared/image/media/13/11/684220_letopis-poluveka-1968-god.120x18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262223">
            <a:off x="5084299" y="2327974"/>
            <a:ext cx="950678" cy="14260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8268" name="Picture 28" descr="http://static.etvnet.com/shared/image/media/13/11/684189_letopis-poluveka-1917-god.120x18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607644">
            <a:off x="3460980" y="2239721"/>
            <a:ext cx="960107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" name="TextBox 18"/>
          <p:cNvSpPr txBox="1"/>
          <p:nvPr/>
        </p:nvSpPr>
        <p:spPr>
          <a:xfrm>
            <a:off x="1187624" y="1484784"/>
            <a:ext cx="7272808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Летопись полувека (1967-1969). </a:t>
            </a:r>
          </a:p>
          <a:p>
            <a:pPr algn="ctr"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Документальный хроникальный сериал. ТО «Экран», ЦТ СССР. 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3933056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cs typeface="Times New Roman" pitchFamily="18" charset="0"/>
              </a:rPr>
              <a:t>                  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канун 50-летия Октябрьской революции 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             творческие группы ЦТ собрали фильмотечные кадры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             старой кинохроники,  посвященные истории государства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             и смонтировали их в хронологическом порядке.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                 Каждый фильм о важнейших событиях определенного года</a:t>
            </a:r>
            <a:r>
              <a:rPr lang="ru-RU" sz="2000" dirty="0" smtClean="0"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cs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50 групп, 50 режиссеров, 51-серийный телевизионный эпос: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 одной 55-65 минутной серии на каждый год.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Лучшее эфирное время... Серии «Летописи полувека» содержат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26 выступлений очевидцев и участников событий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http://img.yakaboo.ua/media/catalog/product/cache/1/image/76be0bc84a6b7b5e4630b1e3af73bee4/4/3/436655_700309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53147">
            <a:off x="7327486" y="1701305"/>
            <a:ext cx="1321417" cy="19029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кинематограф: документальное кино</a:t>
            </a:r>
            <a:endParaRPr lang="ru-RU" sz="2000" dirty="0"/>
          </a:p>
        </p:txBody>
      </p:sp>
      <p:pic>
        <p:nvPicPr>
          <p:cNvPr id="3" name="Picture 7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7544" y="2204864"/>
            <a:ext cx="2808312" cy="22014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95536" y="2132856"/>
            <a:ext cx="8352928" cy="449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749675"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                     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Снял более пятидесяти фильмов,  </a:t>
            </a:r>
          </a:p>
          <a:p>
            <a:pPr algn="ctr" defTabSz="3749675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среди которых в 60-е – 80-е годы: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«Кратчайшее расстояние» 1958.;</a:t>
            </a:r>
          </a:p>
          <a:p>
            <a:pPr algn="ctr" defTabSz="3749675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«Весенний дождь»  1962;</a:t>
            </a:r>
          </a:p>
          <a:p>
            <a:pPr algn="ctr" defTabSz="3749675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«Путешествие в будни»; </a:t>
            </a:r>
          </a:p>
          <a:p>
            <a:pPr algn="ctr" defTabSz="3749675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«Год 1946»;  «Шахтеры» ;«Год 1972»;</a:t>
            </a:r>
          </a:p>
          <a:p>
            <a:pPr algn="ctr" defTabSz="3749675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"Частная хроника времен войны";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"Деревенские повести"; "Процесс» и др.</a:t>
            </a:r>
          </a:p>
          <a:p>
            <a:pPr algn="ctr" defTabSz="3749675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</a:t>
            </a:r>
          </a:p>
          <a:p>
            <a:pPr defTabSz="3749675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Особое место в творчестве занимает Кавказ. Фильмы: "Дуки" (о президенте Ичкерии Джохаре Дудаеве);"Дорога в ад", "Собачий вальс", "Операция без названия", "Кавказский крест» и др. </a:t>
            </a:r>
          </a:p>
          <a:p>
            <a:pPr defTabSz="3749675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1992 г. – 2001: действительный член Российской академии киноискусств. </a:t>
            </a:r>
          </a:p>
          <a:p>
            <a:pPr defTabSz="3749675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книг: "Спектакль без актера", "Введение в режиссуру", "Гибрид".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теории документального кино: «Спектакль документов».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5464" y="1556792"/>
            <a:ext cx="6179256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749675">
              <a:lnSpc>
                <a:spcPct val="80000"/>
              </a:lnSpc>
            </a:pPr>
            <a:r>
              <a:rPr lang="ru-RU" sz="2000" b="1" dirty="0" smtClean="0"/>
              <a:t>Игорь Беляев, режиссёр документального кино</a:t>
            </a:r>
            <a:r>
              <a:rPr lang="ru-RU" b="1" dirty="0" smtClean="0"/>
              <a:t>.</a:t>
            </a:r>
            <a:r>
              <a:rPr lang="ru-RU" sz="1200" dirty="0" smtClean="0"/>
              <a:t> </a:t>
            </a:r>
          </a:p>
          <a:p>
            <a:pPr algn="ctr" defTabSz="3749675">
              <a:lnSpc>
                <a:spcPct val="80000"/>
              </a:lnSpc>
            </a:pPr>
            <a:r>
              <a:rPr lang="ru-RU" dirty="0" smtClean="0"/>
              <a:t>Худрук документальной студии ТО "Экран".</a:t>
            </a:r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buch.ru/video/pic/lichnost_v_istorii_ehpoxa_na_kinoplenke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02159">
            <a:off x="611197" y="4849978"/>
            <a:ext cx="1116474" cy="1670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кинематограф: документальное кино</a:t>
            </a:r>
            <a:endParaRPr lang="ru-RU" sz="2000" dirty="0"/>
          </a:p>
        </p:txBody>
      </p:sp>
      <p:pic>
        <p:nvPicPr>
          <p:cNvPr id="3" name="Picture 13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724128" y="2564904"/>
            <a:ext cx="2963614" cy="19618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67544" y="1484784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/>
              <a:t>Виктор </a:t>
            </a:r>
            <a:r>
              <a:rPr lang="ru-RU" sz="2000" b="1" dirty="0" err="1" smtClean="0"/>
              <a:t>Лисакович</a:t>
            </a:r>
            <a:r>
              <a:rPr lang="ru-RU" sz="2000" b="1" dirty="0" smtClean="0"/>
              <a:t> – кинорежиссёр, сценарист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Заслуженный деятель искусств РСФСР </a:t>
            </a:r>
            <a:br>
              <a:rPr lang="ru-RU" sz="2000" dirty="0" smtClean="0"/>
            </a:br>
            <a:r>
              <a:rPr lang="ru-RU" sz="2000" dirty="0" smtClean="0"/>
              <a:t>Народный артист Российской Федерации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2420889"/>
            <a:ext cx="8640960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фильмы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Осень надежды» (1962); </a:t>
            </a:r>
          </a:p>
          <a:p>
            <a:pPr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«Его звали Федор», «Здравствуй, Нетте!»</a:t>
            </a:r>
          </a:p>
          <a:p>
            <a:pPr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«Обвинению подлежит» (1963);  </a:t>
            </a:r>
          </a:p>
          <a:p>
            <a:pPr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«Катюша» (1964); «Великие клоуны», </a:t>
            </a:r>
          </a:p>
          <a:p>
            <a:pPr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Мангышлак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Мангышлак. Начало пути"/>
              </a:rPr>
              <a:t>.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пути», </a:t>
            </a:r>
          </a:p>
          <a:p>
            <a:pPr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«Леонид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Енгибаров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знакомьтесь!»  (1966); </a:t>
            </a:r>
          </a:p>
          <a:p>
            <a:pPr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«Гимнастёрка и фрак» (1968); </a:t>
            </a:r>
          </a:p>
          <a:p>
            <a:pPr>
              <a:lnSpc>
                <a:spcPts val="25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30239" y="5013176"/>
            <a:ext cx="7413761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«Хемингуэй живет в Гаване»(1977),  «Отчего поёт человек?»   </a:t>
            </a:r>
          </a:p>
          <a:p>
            <a:pPr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«Работать всегда трудно.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Автоваз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.» (1981); </a:t>
            </a:r>
          </a:p>
          <a:p>
            <a:pPr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«В.И.Ленин. Страницы жизни.» (1982-1988); </a:t>
            </a:r>
          </a:p>
          <a:p>
            <a:pPr>
              <a:lnSpc>
                <a:spcPts val="25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«Реформа на крови» (1992);  «После Столыпина» (1993)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63272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Что можно и следует почитать</a:t>
            </a:r>
            <a:br>
              <a:rPr lang="ru-RU" sz="3200" dirty="0" smtClean="0"/>
            </a:br>
            <a:r>
              <a:rPr lang="ru-RU" sz="3200" b="1" dirty="0" smtClean="0"/>
              <a:t> </a:t>
            </a:r>
            <a:r>
              <a:rPr lang="ru-RU" sz="2800" dirty="0" smtClean="0"/>
              <a:t>Основная литература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340768"/>
            <a:ext cx="8352928" cy="50972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ru-RU" b="1" u="sng" dirty="0" smtClean="0"/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Качкаева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А.Г.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Перспективные направления. 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кн. Телевизионная журналистика: Учебник. 4 издание. М.: Изд-во МГУ, Изд-во «Высшая школа», 2002 Стр. 101 – 116.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Качкаева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А.Г.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Новейшая история российского телевидения. (1985 – 2004).  В кн.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Телерадиоэфир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История и современность./ Под ред. 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Я.Н.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Засурского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М.: Аспект Пресс, 2005. Стр. 36 – 54.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Очерки по истории российского телевидения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 - М.: Воскресенье,1999</a:t>
            </a: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700"/>
              </a:lnSpc>
              <a:spcBef>
                <a:spcPct val="0"/>
              </a:spcBef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Саппак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мы: Четыре беседы. М.: Аспект Пресс, 2007</a:t>
            </a:r>
            <a:endParaRPr lang="ru-RU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Телевидение: структурно-функциональные аспекты. 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кн. Система средств массовой информации России. Учебное пособие для вузов. Под ред. Я.Н.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Засурского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М.; Аспект Пресс, 2003. Стр.173 – 195.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Третьяков В.Т.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Теория телевидения. М.;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Ладомир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кинематограф: документальное кино</a:t>
            </a:r>
            <a:endParaRPr lang="ru-RU" sz="2000" dirty="0"/>
          </a:p>
        </p:txBody>
      </p:sp>
      <p:pic>
        <p:nvPicPr>
          <p:cNvPr id="140290" name="Picture 2" descr="http://izvestia64.ru/uploads/posts/2016-04/1460620180_lunk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19941">
            <a:off x="659180" y="4732946"/>
            <a:ext cx="1273213" cy="1807963"/>
          </a:xfrm>
          <a:prstGeom prst="rect">
            <a:avLst/>
          </a:prstGeom>
          <a:noFill/>
          <a:effectLst>
            <a:softEdge rad="63500"/>
          </a:effectLst>
          <a:scene3d>
            <a:camera prst="perspectiveHeroicExtremeRightFacing"/>
            <a:lightRig rig="threePt" dir="t"/>
          </a:scene3d>
        </p:spPr>
      </p:pic>
      <p:pic>
        <p:nvPicPr>
          <p:cNvPr id="4" name="Picture 10" descr="01658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72200" y="2132856"/>
            <a:ext cx="2484276" cy="1656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483768" y="5373216"/>
            <a:ext cx="59401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вредно почитать: </a:t>
            </a:r>
          </a:p>
          <a:p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Д.Луньков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Наедине с современником. Заметки режиссёра документальных фильмов 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2276872"/>
            <a:ext cx="871296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Создатель студии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Саратовтелефильм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 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Снял более 60 документальных фильмов. 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том числе 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1961-1966 гг. :«Никита Кондратьевич»  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«Город на Волге», «Парень с целины»,  «Нитрон», 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«Вода», «Хлеб»,  «Родное гнездо орла», 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«Сто счастливых дорог», «Как один жаркий день»,  «Душа города»,</a:t>
            </a:r>
          </a:p>
          <a:p>
            <a:pPr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«Над рекою мост»,  «Город идет на работу», «Желтая речка, белый леггорн», «Хроника хлебного поля! (1972) 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.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Обладатель множества наград кинофестивалей, приза </a:t>
            </a:r>
          </a:p>
          <a:p>
            <a:pPr>
              <a:lnSpc>
                <a:spcPct val="80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«За выдающийся вклад в российскую кинематографию»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484784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sz="2000" b="1" dirty="0" smtClean="0"/>
              <a:t>Дмитрий </a:t>
            </a:r>
            <a:r>
              <a:rPr lang="ru-RU" sz="2000" b="1" dirty="0" err="1" smtClean="0"/>
              <a:t>Луньков</a:t>
            </a:r>
            <a:r>
              <a:rPr lang="ru-RU" sz="2000" b="1" dirty="0" smtClean="0"/>
              <a:t>, кинорежиссёр, сценарист</a:t>
            </a:r>
            <a:r>
              <a:rPr lang="ru-RU" sz="2000" dirty="0" smtClean="0"/>
              <a:t> ,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2000" dirty="0" smtClean="0"/>
              <a:t>Лауреат Государственной премии РСФСР, Заслуженный деятель искусств РСФСР.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 descr="http://img.fotodom.ru/FB07-2106.jpg?size=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7" y="4725144"/>
            <a:ext cx="2088232" cy="166406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кинематограф: документальное кино</a:t>
            </a:r>
            <a:endParaRPr lang="ru-RU" sz="2000" dirty="0"/>
          </a:p>
        </p:txBody>
      </p:sp>
      <p:pic>
        <p:nvPicPr>
          <p:cNvPr id="3" name="Picture 7" descr="b12496472554771c9e7202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468178" y="2204864"/>
            <a:ext cx="2399446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3528" y="2420888"/>
            <a:ext cx="8568952" cy="4093428"/>
          </a:xfrm>
          <a:prstGeom prst="rect">
            <a:avLst/>
          </a:prstGeom>
          <a:scene3d>
            <a:camera prst="obliqueTopRigh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«Тореадоры из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Васюковки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Гран-при 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Мюнхене и приз в Аделаиде (Австралия);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«Кубинские портреты»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приз Союза 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кинематографистов ГДР;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«Дороги в Перу»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приз Лейпцигского фестиваля; 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Шинов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другие» -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 Союза 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Кинематографистов СССР. 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Фильмы отмеченные призами Всесоюзных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телефестивалей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Шинов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другие»,«С фронта на фронт», </a:t>
            </a:r>
          </a:p>
          <a:p>
            <a:pPr>
              <a:lnSpc>
                <a:spcPts val="24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"Сохранить и умножить»;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«Фотография на память»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400"/>
              </a:lnSpc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 «Орлёнок» ЦК ВЛКСМ;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«Обычный космос»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Лауреат премии </a:t>
            </a:r>
          </a:p>
          <a:p>
            <a:pPr>
              <a:lnSpc>
                <a:spcPts val="24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Ленинского комсомола (1978</a:t>
            </a:r>
            <a:r>
              <a:rPr lang="ru-RU" dirty="0" smtClean="0">
                <a:latin typeface="Times New Roman" pitchFamily="18" charset="0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520" y="1556792"/>
            <a:ext cx="85689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Самарий Зеликин – кинорежиссёр, сценарист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Заслуженный деятель искусств РФ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 Союза журналистов СССР 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4" name="Picture 4" descr="https://www.soyuz.ru/public/uploads/files/29/6712320/740x457_20160906155150d28e893a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47675">
            <a:off x="6173230" y="4301372"/>
            <a:ext cx="3074546" cy="189874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3362" name="Picture 2" descr="http://nashe-kino.com.ua/_ld/36/993607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84644">
            <a:off x="4557716" y="3937736"/>
            <a:ext cx="1685524" cy="229844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кинематограф: документальное кино</a:t>
            </a:r>
            <a:endParaRPr lang="ru-RU" sz="2000" dirty="0"/>
          </a:p>
        </p:txBody>
      </p:sp>
      <p:pic>
        <p:nvPicPr>
          <p:cNvPr id="3" name="Picture 13" descr="0031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420888"/>
            <a:ext cx="3018680" cy="201622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51520" y="2276872"/>
            <a:ext cx="856895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5202238" algn="l"/>
                <a:tab pos="7891463" algn="l"/>
              </a:tabLs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 из авторов "Голубого огонька" (1962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</a:p>
          <a:p>
            <a:pPr>
              <a:lnSpc>
                <a:spcPct val="80000"/>
              </a:lnSpc>
              <a:tabLst>
                <a:tab pos="5202238" algn="l"/>
                <a:tab pos="7891463" algn="l"/>
              </a:tabLst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Создал серию документальных </a:t>
            </a: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поэтически-ностальгических фильмов: </a:t>
            </a: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"Мы — молодая гвардия. Подняты по тревоге"</a:t>
            </a: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(1969), </a:t>
            </a: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"Футбол нашего детства" (1986), </a:t>
            </a: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"Кино нашего детства" (1987),  </a:t>
            </a: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"Невозможный Бесков» (1987), </a:t>
            </a: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"Цирк для моих внуков" (1989), </a:t>
            </a: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"Дворы нашего детства", </a:t>
            </a: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"Андрей" об А. Миронове , </a:t>
            </a: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"Вспоминая Раневскую" (1990), </a:t>
            </a:r>
          </a:p>
          <a:p>
            <a:pPr>
              <a:lnSpc>
                <a:spcPts val="2400"/>
              </a:lnSpc>
              <a:tabLst>
                <a:tab pos="5202238" algn="l"/>
                <a:tab pos="7891463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"Бродвей нашей юности" (т/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1995).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55742" y="1484784"/>
            <a:ext cx="721857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Алексей Габрилович - кинорежиссёр, сценарист, педагог.</a:t>
            </a:r>
            <a:b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Заслуженный деятель искусств РФ 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http://www.coverbrowser.com/image/books-about-movies/293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839782">
            <a:off x="4282499" y="4870025"/>
            <a:ext cx="1005455" cy="1496213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44392" name="Picture 8" descr="https://ozon-st.cdn.ngenix.net/multimedia/10000377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98905">
            <a:off x="3119261" y="4842335"/>
            <a:ext cx="1131143" cy="1719337"/>
          </a:xfrm>
          <a:prstGeom prst="rect">
            <a:avLst/>
          </a:prstGeom>
          <a:noFill/>
          <a:ln w="31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кинематограф: документальное кино</a:t>
            </a:r>
            <a:endParaRPr lang="ru-RU" sz="2000" dirty="0"/>
          </a:p>
        </p:txBody>
      </p:sp>
      <p:pic>
        <p:nvPicPr>
          <p:cNvPr id="3" name="Picture 32" descr="60926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95536" y="2708920"/>
            <a:ext cx="2448272" cy="1832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915816" y="2276872"/>
            <a:ext cx="59046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Фильмы отмеченные призами. 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«Испытание» - премия Ленинского Комсомола, 1978; «Архангельский мужик» - Госпремия СССР, 1989; «Власть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соловецкая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-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Спецприз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жюри МФДФ, Амстердам, 1989; «Осколки зеркала» - Приз «Золотые ворота» МКФ в Сан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Франциско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1992; «Дом с рыцарями» - Приз Европы, 1994; 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«Князь» -  «Серебряный Рембрандт»  МФШК, Амстердам, 2001; и многие другие</a:t>
            </a:r>
            <a:r>
              <a:rPr lang="ru-RU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484784"/>
            <a:ext cx="84203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Марина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Голдовская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кинорежиссёр, кинооператор, сценарист.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Член Американской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киноакадемии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Заслуженный деятель искусств России, доктор искусствоведения</a:t>
            </a:r>
            <a:r>
              <a:rPr lang="ru-RU" sz="2000" dirty="0" smtClean="0"/>
              <a:t>.</a:t>
            </a:r>
          </a:p>
          <a:p>
            <a:endParaRPr lang="ru-RU" dirty="0"/>
          </a:p>
        </p:txBody>
      </p:sp>
      <p:pic>
        <p:nvPicPr>
          <p:cNvPr id="144388" name="Picture 4" descr="http://www.documentary.org/images/magazine/2006/MarinaGoldovskaya_Mar2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9626">
            <a:off x="6884914" y="4933967"/>
            <a:ext cx="1980986" cy="125819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4390" name="Picture 6" descr="https://gubkin.info/uploads/posts/2011-09/1316536632_big_7833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5210766"/>
            <a:ext cx="1748108" cy="131457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5229200"/>
            <a:ext cx="309634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i="1" dirty="0" smtClean="0"/>
              <a:t>Не вредно почитать: </a:t>
            </a:r>
          </a:p>
          <a:p>
            <a:pPr>
              <a:lnSpc>
                <a:spcPts val="2000"/>
              </a:lnSpc>
            </a:pPr>
            <a:r>
              <a:rPr lang="ru-RU" dirty="0" smtClean="0"/>
              <a:t> </a:t>
            </a:r>
            <a:r>
              <a:rPr lang="ru-RU" sz="2000" i="1" dirty="0" smtClean="0"/>
              <a:t>«Человек крупным планом» (1981), «Женщина с киноаппаратом» (2002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 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кинематограф: документальное кино</a:t>
            </a:r>
            <a:endParaRPr lang="ru-RU" sz="2000" dirty="0"/>
          </a:p>
        </p:txBody>
      </p:sp>
      <p:pic>
        <p:nvPicPr>
          <p:cNvPr id="3" name="Picture 7" descr="imag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2708919"/>
            <a:ext cx="1800200" cy="27109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339752" y="2564904"/>
            <a:ext cx="47880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 smtClean="0"/>
              <a:t>Фильмы отмеченные призами и наградами</a:t>
            </a:r>
            <a:br>
              <a:rPr lang="ru-RU" sz="2000" dirty="0" smtClean="0"/>
            </a:br>
            <a:r>
              <a:rPr lang="ru-RU" sz="2000" dirty="0" smtClean="0"/>
              <a:t>Госпремия РСФСР им. </a:t>
            </a:r>
            <a:r>
              <a:rPr lang="ru-RU" sz="2000" dirty="0" err="1" smtClean="0"/>
              <a:t>бр</a:t>
            </a:r>
            <a:r>
              <a:rPr lang="ru-RU" sz="2000" dirty="0" smtClean="0"/>
              <a:t>. Васильевых 1986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/>
              <a:t> </a:t>
            </a:r>
            <a:r>
              <a:rPr lang="ru-RU" sz="2000" b="1" dirty="0" smtClean="0"/>
              <a:t>за </a:t>
            </a:r>
            <a:r>
              <a:rPr lang="ru-RU" sz="2000" b="1" dirty="0" err="1" smtClean="0"/>
              <a:t>кинотрилогию</a:t>
            </a:r>
            <a:r>
              <a:rPr lang="ru-RU" sz="2000" b="1" dirty="0" smtClean="0"/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/>
              <a:t>«</a:t>
            </a:r>
            <a:r>
              <a:rPr lang="ru-RU" sz="2000" b="1" dirty="0" smtClean="0"/>
              <a:t>Мои современники»</a:t>
            </a:r>
            <a:r>
              <a:rPr lang="ru-RU" sz="2000" dirty="0" smtClean="0"/>
              <a:t>: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/>
              <a:t>«Я помню чудное мгновенье»,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/>
              <a:t>«Я возвращаю Ваш портрет»,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/>
              <a:t> «Мои современники». </a:t>
            </a:r>
            <a:r>
              <a:rPr lang="ru-RU" sz="2000" dirty="0" smtClean="0"/>
              <a:t>-,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/>
              <a:t>Премия "Лавр"  "За вклад в </a:t>
            </a:r>
            <a:r>
              <a:rPr lang="ru-RU" sz="2000" dirty="0" err="1" smtClean="0"/>
              <a:t>кинолетопись</a:t>
            </a:r>
            <a:r>
              <a:rPr lang="ru-RU" sz="2000" dirty="0" smtClean="0"/>
              <a:t>" 2004.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/>
              <a:t>Премии Международных и Всесоюзных кинофестивалей</a:t>
            </a:r>
            <a:r>
              <a:rPr lang="ru-RU" sz="2000" b="1" dirty="0" smtClean="0"/>
              <a:t>.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/>
              <a:t>Автор более 60 фильмов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295081" y="1484784"/>
            <a:ext cx="8131649" cy="1172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Владислав Виноградов – кинорежиссер.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Заслуженный деятель искусств РСФСР, Народный артист России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профессор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С.-Петербургского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госуниверситета кино и телевидения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pic>
        <p:nvPicPr>
          <p:cNvPr id="145410" name="Picture 2" descr="Виноградов Владислав Борис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49816">
            <a:off x="7284989" y="4111108"/>
            <a:ext cx="1608150" cy="226500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01554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кинематограф: документальное кино</a:t>
            </a:r>
            <a:endParaRPr lang="ru-RU" sz="2000" dirty="0"/>
          </a:p>
        </p:txBody>
      </p:sp>
      <p:pic>
        <p:nvPicPr>
          <p:cNvPr id="3" name="Picture 7" descr="medium_657122cf045b3b7b7e24d77aa48fa2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72200" y="2348880"/>
            <a:ext cx="2497643" cy="16786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79512" y="2276872"/>
            <a:ext cx="8712968" cy="284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Призы и награды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 —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«Репортаж года»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премия Латвийской ССР;  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1973 —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«След души»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МКФ в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Оберхаузене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Гран-при;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1987- 1995 —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«Высший суд»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МКФ в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Нионе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 «Золотой сестерций», и др.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1989-1991 —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«Жили-были семь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Симеонов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 «Золотой голубь» МКФ в Лейпциге, и др.;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1993 —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«Еврейская улица»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Почетные дипломы МКФ в Иерусалиме,  МКФ в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Борнхольме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</a:t>
            </a:r>
          </a:p>
          <a:p>
            <a:pPr>
              <a:lnSpc>
                <a:spcPct val="80000"/>
              </a:lnSpc>
            </a:pPr>
            <a:r>
              <a:rPr lang="ru-RU" dirty="0" smtClean="0">
                <a:latin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</a:rPr>
            </a:b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02828" y="1484784"/>
            <a:ext cx="615533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Герц Франк –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сценарист и режиссёр Рижской киностудии</a:t>
            </a:r>
            <a:r>
              <a:rPr lang="ru-RU" sz="2000" dirty="0" smtClean="0"/>
              <a:t>. </a:t>
            </a:r>
          </a:p>
          <a:p>
            <a:endParaRPr lang="ru-RU" dirty="0"/>
          </a:p>
        </p:txBody>
      </p:sp>
      <p:pic>
        <p:nvPicPr>
          <p:cNvPr id="146434" name="Picture 2" descr="http://savovich.ras.ru:42059/cover/575ddecd-c46e-4159-89b8-40dafcb7f2a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44065">
            <a:off x="1678539" y="4578760"/>
            <a:ext cx="1175279" cy="186575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</p:pic>
      <p:pic>
        <p:nvPicPr>
          <p:cNvPr id="146436" name="Picture 4" descr="https://knigaplus.ru/images/cms/thumbs/940bdaf9aab4f19cd2ffebe5152e7e6fce9d1200/oglyanis_u_poroga_publikacii_raznyh_let_321_auto_0_10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5458">
            <a:off x="6132482" y="4375419"/>
            <a:ext cx="1429847" cy="1995550"/>
          </a:xfrm>
          <a:prstGeom prst="rect">
            <a:avLst/>
          </a:prstGeom>
          <a:noFill/>
          <a:ln w="3175"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8" name="TextBox 7"/>
          <p:cNvSpPr txBox="1"/>
          <p:nvPr/>
        </p:nvSpPr>
        <p:spPr>
          <a:xfrm>
            <a:off x="3131840" y="5013176"/>
            <a:ext cx="3062505" cy="1054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вредно почитать: </a:t>
            </a:r>
          </a:p>
          <a:p>
            <a:pPr>
              <a:lnSpc>
                <a:spcPts val="25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Карат Птолемея (1975)</a:t>
            </a:r>
            <a:endParaRPr lang="ru-RU" sz="2000" dirty="0" smtClean="0"/>
          </a:p>
          <a:p>
            <a:pPr>
              <a:lnSpc>
                <a:spcPts val="2500"/>
              </a:lnSpc>
            </a:pPr>
            <a:r>
              <a:rPr lang="ru-RU" sz="2000" dirty="0" smtClean="0"/>
              <a:t> 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Оглянись у порога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(2009)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3" descr="0031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556792"/>
            <a:ext cx="2160240" cy="144355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кинематограф: документальное кино</a:t>
            </a:r>
            <a:endParaRPr lang="ru-RU" sz="2000" dirty="0"/>
          </a:p>
        </p:txBody>
      </p:sp>
      <p:pic>
        <p:nvPicPr>
          <p:cNvPr id="3" name="Picture 7" descr="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1934" y="1700808"/>
            <a:ext cx="1911874" cy="1498999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Picture 13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771800" y="1556792"/>
            <a:ext cx="2068795" cy="1369196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</p:pic>
      <p:pic>
        <p:nvPicPr>
          <p:cNvPr id="5" name="Picture 7" descr="b12496472554771c9e72025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772816"/>
            <a:ext cx="1848122" cy="138669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17" descr="1375435738248131(8190853130641079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20655305">
            <a:off x="461225" y="2944871"/>
            <a:ext cx="1526966" cy="122601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3789040"/>
            <a:ext cx="259178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buFontTx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Владимир </a:t>
            </a:r>
          </a:p>
          <a:p>
            <a:pPr>
              <a:lnSpc>
                <a:spcPts val="2000"/>
              </a:lnSpc>
              <a:buFontTx/>
              <a:buNone/>
              <a:defRPr/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Осьминин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 -</a:t>
            </a:r>
          </a:p>
          <a:p>
            <a:pPr>
              <a:lnSpc>
                <a:spcPts val="2000"/>
              </a:lnSpc>
              <a:buFontTx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документалист. </a:t>
            </a:r>
          </a:p>
          <a:p>
            <a:pPr>
              <a:lnSpc>
                <a:spcPts val="2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Создал более 600 документальных </a:t>
            </a:r>
          </a:p>
          <a:p>
            <a:pPr>
              <a:lnSpc>
                <a:spcPts val="2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 научно-популярных фильмов.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39752" y="3212976"/>
            <a:ext cx="6624736" cy="3426579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 коллегах: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Лисакович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, Зеликин, Беляев, Габрилович – профессионалы. 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Что можно было бы поставить нам в заслугу? 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Прежде всего – внимание к человеку, к его внутреннему миру. Личный, я бы сказал неофициальный, разговор со зрителем. Фильмы-портреты, которые сейчас вообще исчезли как жанр. Искренность и серьёзность в подаче политических тем. 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А наши недостатки? Это своеобразие эпохи, в которой мы жили. 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Одно скажу – мне было работать радостно, потому что ощущал свою нужность».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игровой кинематограф</a:t>
            </a:r>
            <a:endParaRPr lang="ru-RU" sz="2400" dirty="0"/>
          </a:p>
        </p:txBody>
      </p:sp>
      <p:pic>
        <p:nvPicPr>
          <p:cNvPr id="4" name="Picture 2" descr="http://www.itespresso.fr/wp-content/uploads/2013/03/dailymo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3800872" cy="2375545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5378" name="Picture 2" descr="https://moscow-oblast.sm-news.ru/wp-content/uploads/2020/06/03/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2924944"/>
            <a:ext cx="3312368" cy="22928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 descr="http://e-opinions.ru/uploads/cbwtxcufycwhpx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341039">
            <a:off x="6767545" y="1845246"/>
            <a:ext cx="1772587" cy="12933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Рисунок 3" descr="http://informaplus.ru/uploads/posts/2014-05/nedelya-mosfilma-proydet-v-stolice-dominikany-osenyu_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85713">
            <a:off x="546806" y="1780288"/>
            <a:ext cx="1730028" cy="12975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https://www.kinopoisk.ru/images/film_big/77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28060">
            <a:off x="5454607" y="1590626"/>
            <a:ext cx="1340267" cy="19119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TextBox 4"/>
          <p:cNvSpPr txBox="1"/>
          <p:nvPr/>
        </p:nvSpPr>
        <p:spPr>
          <a:xfrm>
            <a:off x="395536" y="3861048"/>
            <a:ext cx="85689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1961 г. - на «Мосфильме» создано первое телевизионное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кинообъединение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«Телефильм». </a:t>
            </a:r>
          </a:p>
          <a:p>
            <a:pPr algn="ctr">
              <a:buFontTx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возглавил народный артист РСФСР </a:t>
            </a:r>
          </a:p>
          <a:p>
            <a:pPr algn="ctr">
              <a:buFontTx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Сергей Петрович Алексеев работавший ранее режиссером на </a:t>
            </a:r>
          </a:p>
          <a:p>
            <a:pPr algn="ctr">
              <a:buFontTx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Центральной студии телевидения. </a:t>
            </a:r>
          </a:p>
          <a:p>
            <a:pPr algn="ctr">
              <a:buFontTx/>
              <a:buNone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60 годы здесь созданы первые многосерийные фильмы, такие как:</a:t>
            </a:r>
          </a:p>
          <a:p>
            <a:pPr algn="ctr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«Вызываем огонь на себя» и «Операция «Трест» Сергея Колосова, «Адъютант его превосходительства» Евгения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Ташкова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026" name="Picture 2" descr="Постер фильм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04554">
            <a:off x="1892581" y="1598430"/>
            <a:ext cx="1418860" cy="20226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игровой кинематограф</a:t>
            </a:r>
            <a:endParaRPr lang="ru-RU" sz="2000" dirty="0"/>
          </a:p>
        </p:txBody>
      </p:sp>
      <p:pic>
        <p:nvPicPr>
          <p:cNvPr id="1034" name="Picture 10" descr="http://lostpic.net/images/2011/12/24/853a6fd2f24af6a0acbd405ecf0b85e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060848"/>
            <a:ext cx="2341531" cy="17281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97892b87cb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161795">
            <a:off x="5217058" y="4191316"/>
            <a:ext cx="2236552" cy="2112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0530" name="Picture 2" descr="http://i28.fastpic.ru/big/2012/0126/a6/b2ea78259a8902e1ea687dc8604ea7a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67008">
            <a:off x="4150890" y="3979761"/>
            <a:ext cx="1474468" cy="24977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0534" name="Picture 6" descr="http://ic.pics.livejournal.com/mrpensioner/33638530/2600/2600_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18004">
            <a:off x="1353985" y="4318958"/>
            <a:ext cx="3168351" cy="187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игровой кинематограф</a:t>
            </a:r>
            <a:endParaRPr lang="ru-RU" sz="2000" dirty="0"/>
          </a:p>
        </p:txBody>
      </p:sp>
      <p:pic>
        <p:nvPicPr>
          <p:cNvPr id="3" name="Picture 13" descr="b02061ec8dd8db50b80391aebb21f20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11560" y="1556792"/>
            <a:ext cx="1956180" cy="27363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555776" y="1556792"/>
            <a:ext cx="6317903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Колосов Сергей Николаевич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Участник Финской и Великой Отечественной войн.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	Сценарист и режиссёр более 30 фильмов для телевидения.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Кавалер боевых орденов, государственных наград,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лауреат многих премий.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 1955 года на киностудии "Мосфильм".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1965 года - художественный руководитель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Объединения телефильмов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 </a:t>
            </a: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Жена - Народная артистка СССР Л.И.Касаткин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  <a:p>
            <a:endParaRPr lang="ru-RU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Что можно и следует почитать</a:t>
            </a:r>
            <a:br>
              <a:rPr lang="ru-RU" sz="3200" dirty="0" smtClean="0"/>
            </a:br>
            <a:r>
              <a:rPr lang="ru-RU" sz="2800" dirty="0" smtClean="0"/>
              <a:t>Дополнительная литература</a:t>
            </a:r>
            <a:endParaRPr lang="ru-RU" sz="28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1340768"/>
            <a:ext cx="8496944" cy="634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ru-RU" b="1" u="sng" dirty="0" smtClean="0"/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Богомолов Ю.А.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Хроника пикирующего телевидения: 2000 – 2002. М.: МИК, 2004</a:t>
            </a:r>
            <a:endParaRPr lang="ru-RU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Голованов В.Е.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Телеворот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Гостелерадио в период путча 1991 года. 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кн.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Телерадиоэфир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История и современность./ Под ред. Я.Н.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Засурского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М.: Аспект Пресс, 2005. Стр. 121 –129 </a:t>
            </a:r>
          </a:p>
          <a:p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>
              <a:lnSpc>
                <a:spcPts val="2000"/>
              </a:lnSpc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Ильченко С.Н.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Отечественное телевещание постсоветского периода: история, проблемы, перспективы. Учебное пособие. СПб.: ИВЭСЭП Знание, 2008</a:t>
            </a:r>
          </a:p>
          <a:p>
            <a:pPr>
              <a:lnSpc>
                <a:spcPts val="2000"/>
              </a:lnSpc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Кравченко Л.П.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Как я был телевизионным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комикадзе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М.: АиФ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2005.</a:t>
            </a:r>
          </a:p>
          <a:p>
            <a:pPr>
              <a:lnSpc>
                <a:spcPts val="2000"/>
              </a:lnSpc>
            </a:pPr>
            <a:endParaRPr lang="ru-RU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Лейтис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Л.С.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Очерки истории отечественного телевидения. М.: Останкино, 2015</a:t>
            </a:r>
          </a:p>
          <a:p>
            <a:pPr lvl="0">
              <a:lnSpc>
                <a:spcPts val="2000"/>
              </a:lnSpc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Лысенко А.Г.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 живьём и в записи. М.: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ПРОЗАиК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2011</a:t>
            </a:r>
          </a:p>
          <a:p>
            <a:endParaRPr lang="ru-RU" b="1" u="sng" dirty="0" smtClean="0"/>
          </a:p>
          <a:p>
            <a:endParaRPr lang="ru-RU" dirty="0" smtClean="0"/>
          </a:p>
          <a:p>
            <a:endParaRPr lang="ru-RU" dirty="0" smtClean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12" name="Picture 8" descr="http://www.kino-teatr.ru/movie/kadr/1296/1176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59990">
            <a:off x="447735" y="3531450"/>
            <a:ext cx="2291793" cy="1718844"/>
          </a:xfrm>
          <a:prstGeom prst="rect">
            <a:avLst/>
          </a:prstGeom>
          <a:noFill/>
          <a:ln w="3175">
            <a:solidFill>
              <a:schemeClr val="tx1">
                <a:lumMod val="85000"/>
              </a:schemeClr>
            </a:solidFill>
          </a:ln>
        </p:spPr>
      </p:pic>
      <p:pic>
        <p:nvPicPr>
          <p:cNvPr id="149508" name="Picture 4" descr="http://kinomego.net/_ld/19/449526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809668"/>
            <a:ext cx="1914617" cy="1339411"/>
          </a:xfrm>
          <a:prstGeom prst="rect">
            <a:avLst/>
          </a:prstGeom>
          <a:noFill/>
          <a:ln>
            <a:solidFill>
              <a:schemeClr val="tx1">
                <a:lumMod val="9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игровой кинематограф</a:t>
            </a:r>
            <a:endParaRPr lang="ru-RU" sz="2000" dirty="0"/>
          </a:p>
        </p:txBody>
      </p:sp>
      <p:pic>
        <p:nvPicPr>
          <p:cNvPr id="149506" name="Picture 2" descr="http://staroe.tv/img/films/vyzyvaem-ogon-na-sebya/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22080">
            <a:off x="413904" y="2189028"/>
            <a:ext cx="1950265" cy="1440160"/>
          </a:xfrm>
          <a:prstGeom prst="rect">
            <a:avLst/>
          </a:prstGeom>
          <a:noFill/>
        </p:spPr>
      </p:pic>
      <p:pic>
        <p:nvPicPr>
          <p:cNvPr id="149510" name="Picture 6" descr="http://www.kino-teatr.ru/movie/kadr/1296/1176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69181">
            <a:off x="454871" y="4864432"/>
            <a:ext cx="2021857" cy="1516392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149514" name="Picture 10" descr="http://m.kino-teatr.ru/movie/kadr/1296/11768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88496">
            <a:off x="6549078" y="4118510"/>
            <a:ext cx="2232248" cy="1674186"/>
          </a:xfrm>
          <a:prstGeom prst="rect">
            <a:avLst/>
          </a:prstGeom>
          <a:noFill/>
          <a:ln>
            <a:solidFill>
              <a:schemeClr val="tx1">
                <a:lumMod val="85000"/>
              </a:schemeClr>
            </a:solidFill>
          </a:ln>
        </p:spPr>
      </p:pic>
      <p:pic>
        <p:nvPicPr>
          <p:cNvPr id="8" name="Picture 8" descr="%D0%92%D1%8B%D0%B7%D1%8B%D0%B2%D0%B0%D0%B5%D0%BC_%D0%BE%D0%B3%D0%BE%D0%BD%D1%8C_%D0%BD%D0%B0_%D1%81%D0%B5%D0%B1%D1%8F_%28%D0%BE%D0%B1%D0%BB%D0%BE%D0%B6%D0%BA%D0%B0%2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730355">
            <a:off x="7345107" y="1020015"/>
            <a:ext cx="1252761" cy="18486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15008" y="2348880"/>
            <a:ext cx="89289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Фильм создан по одноимённой повести </a:t>
            </a:r>
          </a:p>
          <a:p>
            <a:pPr algn="ctr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 Горчакова и Я.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Пшимановского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Основан на реальных фактах. </a:t>
            </a:r>
          </a:p>
          <a:p>
            <a:pPr algn="ctr">
              <a:defRPr/>
            </a:pPr>
            <a:r>
              <a:rPr lang="ru-RU" sz="2000" dirty="0" smtClean="0"/>
              <a:t>. </a:t>
            </a:r>
            <a:endParaRPr lang="ru-RU" sz="2000" b="1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827584" y="1412776"/>
            <a:ext cx="7139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«Вызываем огонь на себя»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четырехсерийный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телевизионный фильм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766030" y="2060848"/>
            <a:ext cx="2759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Режиссёр С. Колосов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71800" y="3356992"/>
            <a:ext cx="3501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Премьера на телевидении </a:t>
            </a:r>
          </a:p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 февраля 1965 года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5733256"/>
            <a:ext cx="7509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главной роли Л.Касаткина</a:t>
            </a:r>
          </a:p>
          <a:p>
            <a:pPr algn="ctr"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ролях: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И.Извицкая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А.Лазарев, С.Чекан, Р.Быков, О. Ефремов</a:t>
            </a:r>
          </a:p>
        </p:txBody>
      </p:sp>
      <p:pic>
        <p:nvPicPr>
          <p:cNvPr id="149516" name="Picture 12" descr="https://cdn4.img.ria.ru/images/105758/95/105758951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149079"/>
            <a:ext cx="2246065" cy="14533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49518" name="Picture 14" descr="http://m.kino-teatr.ru/movie/kadr/1296/11763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48111">
            <a:off x="2592624" y="4105285"/>
            <a:ext cx="1991643" cy="1493732"/>
          </a:xfrm>
          <a:prstGeom prst="rect">
            <a:avLst/>
          </a:prstGeom>
          <a:noFill/>
          <a:ln>
            <a:solidFill>
              <a:schemeClr val="tx1">
                <a:lumMod val="75000"/>
              </a:schemeClr>
            </a:solidFill>
          </a:ln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игровой кинематограф</a:t>
            </a:r>
            <a:endParaRPr lang="ru-RU" sz="2400" dirty="0"/>
          </a:p>
        </p:txBody>
      </p:sp>
      <p:pic>
        <p:nvPicPr>
          <p:cNvPr id="406530" name="Picture 2" descr="http://keeno.tv/upload/iblock/cc8/cc841da1613002d16ad537a43f16fe5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52" y="1556792"/>
            <a:ext cx="1887834" cy="1944216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1043608" y="3429000"/>
            <a:ext cx="1469761" cy="40011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Т.Леознова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6532" name="Picture 4" descr="https://dpchas.com.ua/sites/default/files/u85/georgiy-yungvald-hilkevi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1556792"/>
            <a:ext cx="1837601" cy="1224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6" name="Прямоугольник 5"/>
          <p:cNvSpPr/>
          <p:nvPr/>
        </p:nvSpPr>
        <p:spPr>
          <a:xfrm>
            <a:off x="6230189" y="2708920"/>
            <a:ext cx="2913811" cy="400110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  <p:txBody>
          <a:bodyPr wrap="none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Г.Юнгвальд-Хилькевич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4869160"/>
            <a:ext cx="14269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Л.Пчелкин</a:t>
            </a:r>
            <a:endParaRPr lang="ru-RU" sz="2000" dirty="0"/>
          </a:p>
        </p:txBody>
      </p:sp>
      <p:pic>
        <p:nvPicPr>
          <p:cNvPr id="406534" name="Picture 6" descr="http://www.inoekino.ru/pix/authors/123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3212975"/>
            <a:ext cx="1404155" cy="1684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652120" y="6093296"/>
            <a:ext cx="10182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Я.Фрид</a:t>
            </a:r>
            <a:endParaRPr lang="ru-RU" sz="2000" dirty="0"/>
          </a:p>
        </p:txBody>
      </p:sp>
      <p:pic>
        <p:nvPicPr>
          <p:cNvPr id="406536" name="Picture 8" descr="https://www.syl.ru/misc/i/ai/328799/18930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5301208"/>
            <a:ext cx="1854751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11" name="Прямоугольник 10"/>
          <p:cNvSpPr/>
          <p:nvPr/>
        </p:nvSpPr>
        <p:spPr>
          <a:xfrm>
            <a:off x="1043608" y="6093296"/>
            <a:ext cx="1369286" cy="40011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Е.Матвеев</a:t>
            </a:r>
            <a:endParaRPr lang="ru-RU" sz="2000" dirty="0"/>
          </a:p>
        </p:txBody>
      </p:sp>
      <p:pic>
        <p:nvPicPr>
          <p:cNvPr id="406538" name="Picture 10" descr="http://static1.repo.aif.ru/1/27/564874/a5472e66d733dba0f5da38509b816b9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077072"/>
            <a:ext cx="2016224" cy="199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sp>
        <p:nvSpPr>
          <p:cNvPr id="13" name="Прямоугольник 12"/>
          <p:cNvSpPr/>
          <p:nvPr/>
        </p:nvSpPr>
        <p:spPr>
          <a:xfrm>
            <a:off x="3851920" y="3356992"/>
            <a:ext cx="13323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М.Хуциев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pic>
        <p:nvPicPr>
          <p:cNvPr id="406540" name="Picture 12" descr="https://s13.stc.all.kpcdn.net/share/i/12/8866717/inx960x6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1772816"/>
            <a:ext cx="2268252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6544" name="Picture 16" descr="https://i.ytimg.com/vi/tb8dFTbt4bU/maxresdefaul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3861048"/>
            <a:ext cx="2974976" cy="1673424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843808" y="5589240"/>
            <a:ext cx="3672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В.Краснопольский, В.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Усков</a:t>
            </a:r>
            <a:endParaRPr lang="ru-RU" sz="2000" dirty="0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игровой кинематограф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12777"/>
            <a:ext cx="8712968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Некоторые фильмы созданные  ТО «Экран», «Мосфильм» и др.</a:t>
            </a: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«Семнадцать мгновений весны» Т.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Леознова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«Ах, водевиль, водевиль»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Г.Юнгвальд-Хилькевич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«Батальоны просят огня»  А.Боголюбов, В.Чеботарев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«Тени исчезают в полночь» В.Краснопольский, В.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Усков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«Вечный зов»  В.Краснопольский, В.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Усков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«Петербургские тайны» Л.Пчелкин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«Благочестивая Марта»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Я.Фрид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«Бешеные деньги» Е.Матвеев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«Операция  «Трест»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С.Колосов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Угрюм-река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Я.Лапшин.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«Был месяц май... » М.Хуциев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«Авария»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В.Жалакявичус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«Анна Павлова» Э.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Лотяну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«Дети солнца» Л.Пчелкин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«К.Вавилов»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А.Прошкин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«Майор Вихрь»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Е.Ташков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др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/>
          </a:p>
        </p:txBody>
      </p:sp>
      <p:pic>
        <p:nvPicPr>
          <p:cNvPr id="4" name="Picture 9" descr="File:TO Ecran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65819">
            <a:off x="6830541" y="2055188"/>
            <a:ext cx="1800051" cy="13483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4211960" y="4077072"/>
            <a:ext cx="4590256" cy="2308324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Каждый год «Экран» выпускал на киностудиях системы «Госкино»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на собственных съемочных площадках до 120 одно- и многосерийных художественных  фильмов,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фильмов-спектаклей, фильмов-балетов, фильмов-опер и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музыкальных фильмов-портретов</a:t>
            </a:r>
            <a:r>
              <a:rPr lang="ru-RU" dirty="0" smtClean="0"/>
              <a:t>.</a:t>
            </a: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театр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2" descr="http://cultura-skfo.umi.ru/images/cms/data/img1333_1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2348880"/>
            <a:ext cx="2857159" cy="2642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static.dev.maly.ru/gallery/243/57838644dde9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79216">
            <a:off x="4453634" y="5182842"/>
            <a:ext cx="1104483" cy="110448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324" name="Picture 12" descr="http://static.etvnet.com/shared/image/media/15/10/253150-naedine-so-slovom-922b2f49.120x1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54653">
            <a:off x="3284073" y="4974529"/>
            <a:ext cx="1035780" cy="1553669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</p:pic>
      <p:pic>
        <p:nvPicPr>
          <p:cNvPr id="13318" name="Picture 6" descr="http://tsarselo.ru/images/photos/2465d749f7ddfd927eee803dcba0686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31158">
            <a:off x="1701453" y="4258533"/>
            <a:ext cx="1494110" cy="199121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314" name="Picture 2" descr="http://static.etvnet.com/shared/image/media/16/03/422952-mihail-kozakov-na-televidenii-2b8be9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01008"/>
            <a:ext cx="1440160" cy="216024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2" name="Picture 8" descr="http://www.kino-teatr.ru/acter/album/4415/43827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04929">
            <a:off x="5948668" y="2348394"/>
            <a:ext cx="2295476" cy="17343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4" name="Picture 10" descr="https://pimg.mycdn.me/getImage?disableStub=true&amp;type=VIDEO_S_720&amp;url=http%3A%2F%2Fvdp.mycdn.me%2FgetImage%3Fid%3D3031696745%26idx%3D30%26thumbType%3D47%26i%3D1&amp;signatureToken=jbXMjcIWh4CEBoT1LBTUqQ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21541">
            <a:off x="1386592" y="2329783"/>
            <a:ext cx="2382606" cy="134021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театр</a:t>
            </a:r>
            <a:endParaRPr lang="ru-RU" sz="2400" dirty="0"/>
          </a:p>
        </p:txBody>
      </p:sp>
      <p:pic>
        <p:nvPicPr>
          <p:cNvPr id="1026" name="Picture 2" descr="http://www.tvmuseum.ru/attach.asp?a_no=44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2132856"/>
            <a:ext cx="3168352" cy="19529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103561" y="4077072"/>
            <a:ext cx="3798219" cy="1343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год, декабрь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В.Я.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Станицын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Н.П. Хмелёв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читают «Анну Каренину»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Л.Толстова</a:t>
            </a:r>
          </a:p>
          <a:p>
            <a:endParaRPr lang="ru-RU" dirty="0"/>
          </a:p>
        </p:txBody>
      </p:sp>
      <p:pic>
        <p:nvPicPr>
          <p:cNvPr id="1030" name="Picture 6" descr="http://www.kino-teatr.ru/acter/album/262/31036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60231" y="4149080"/>
            <a:ext cx="2187441" cy="128290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7092280" y="5445224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Б. </a:t>
            </a:r>
            <a:r>
              <a:rPr lang="ru-RU" b="1" dirty="0" smtClean="0"/>
              <a:t>Бабочкин</a:t>
            </a:r>
            <a:r>
              <a:rPr lang="ru-RU" dirty="0" smtClean="0"/>
              <a:t> - "Дачники" (1966)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1556792"/>
            <a:ext cx="792088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 на телевидении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начинался с актёров, читающих литературные произведения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4" y="3717032"/>
            <a:ext cx="15322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Т.Доронина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8" y="5733256"/>
            <a:ext cx="13901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М.Козаков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300192" y="3861048"/>
            <a:ext cx="1403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М.Ульянов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907704" y="6165304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М.Царёв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3851920" y="6237312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И. Ильинский</a:t>
            </a:r>
            <a:endParaRPr lang="ru-RU" dirty="0"/>
          </a:p>
        </p:txBody>
      </p:sp>
      <p:pic>
        <p:nvPicPr>
          <p:cNvPr id="13322" name="Picture 10" descr="http://www.biletservis.ru/show_foto.php?width=464&amp;height=348&amp;cropratio=4:3&amp;image=http://www.biletservis.ru/images/upload/file1822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08104" y="5013176"/>
            <a:ext cx="1610706" cy="108012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2" name="TextBox 21"/>
          <p:cNvSpPr txBox="1"/>
          <p:nvPr/>
        </p:nvSpPr>
        <p:spPr>
          <a:xfrm>
            <a:off x="5652120" y="6093296"/>
            <a:ext cx="1560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Ю.Борисова</a:t>
            </a:r>
            <a:endParaRPr lang="ru-RU" sz="2000" dirty="0"/>
          </a:p>
        </p:txBody>
      </p:sp>
      <p:pic>
        <p:nvPicPr>
          <p:cNvPr id="21" name="Picture 12" descr="http://cultura-skfo.umi.ru/images/cms/data/img1333_1193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786665">
            <a:off x="7754759" y="932056"/>
            <a:ext cx="940606" cy="869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 descr="http://cultura-skfo.umi.ru/images/cms/data/img1333_1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86665">
            <a:off x="7826767" y="860047"/>
            <a:ext cx="940606" cy="869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11" descr="Валентина Баринов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74380">
            <a:off x="4651009" y="4048253"/>
            <a:ext cx="2205575" cy="157407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8" name="Picture 15" descr="Дмитрий Павл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1071">
            <a:off x="2684318" y="4007951"/>
            <a:ext cx="2112240" cy="16267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5" name="Picture 7" descr="Евдокия Турчанинов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41379">
            <a:off x="1026128" y="2351153"/>
            <a:ext cx="2034122" cy="1527570"/>
          </a:xfrm>
          <a:prstGeom prst="rect">
            <a:avLst/>
          </a:prstGeom>
          <a:noFill/>
          <a:ln w="6350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6" name="Picture 5" descr="Александр Сашин-Никольски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3608">
            <a:off x="6083638" y="2444350"/>
            <a:ext cx="2314191" cy="177475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pic>
        <p:nvPicPr>
          <p:cNvPr id="7" name="Picture 13" descr="Валерия Новак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03389">
            <a:off x="585989" y="3899647"/>
            <a:ext cx="2251485" cy="156772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театр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84784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1951 год.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спектакль снятый на кинопленку специально для телевид</a:t>
            </a:r>
            <a:r>
              <a:rPr lang="ru-RU" sz="2000" dirty="0" smtClean="0"/>
              <a:t>ения. </a:t>
            </a:r>
            <a:endParaRPr lang="ru-RU" sz="2000" dirty="0"/>
          </a:p>
        </p:txBody>
      </p:sp>
      <p:pic>
        <p:nvPicPr>
          <p:cNvPr id="4" name="Picture 2" descr="C:\Users\Григорий\Downloads\ServiceLogin_files\hqdefaul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2204864"/>
            <a:ext cx="3240360" cy="1813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 descr="Николай Рыжов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042341">
            <a:off x="6697632" y="4017061"/>
            <a:ext cx="2055694" cy="1521944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67544" y="5661248"/>
            <a:ext cx="841576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ролях: Е.Турчанинова, Н.Рыжов, В. Баринова, Ф.Григорьев и др.</a:t>
            </a: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50-х годов по заказу телевидения снято более 100 спектаклей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2" descr="http://cultura-skfo.umi.ru/images/cms/data/img1333_1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59220">
            <a:off x="431831" y="525099"/>
            <a:ext cx="940606" cy="869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70702" name="Picture 14" descr="http://portal-kultura.ru/upload/iblock/272/Anons_Kult_07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4653136"/>
            <a:ext cx="2293969" cy="1459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0714" name="Picture 26" descr="http://www.directspeech.ru/upload/iblock/1fc/1fc576331bbb39bb3abcfd3decccd2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212976"/>
            <a:ext cx="791797" cy="211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0704" name="Picture 16" descr="http://fenixclub.com/uploads/17027/img-307202-372c9683e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58590">
            <a:off x="7776817" y="375409"/>
            <a:ext cx="965353" cy="1340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0700" name="Picture 12" descr="http://s00.yaplakal.com/pics/pics_original/1/9/0/80780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50680">
            <a:off x="6725926" y="3661694"/>
            <a:ext cx="2036190" cy="1494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0696" name="Picture 8" descr="https://news.boyarka.name/uploads/posts/2017-08/1503328606_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3140968"/>
            <a:ext cx="2088232" cy="1545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театр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556792"/>
            <a:ext cx="55446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создан телевизионный театр миниатюр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Кабачок 13 стульев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1966 - 1980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Режиссер Г. Зелинский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Актёры театра «Сатиры» и других театров</a:t>
            </a:r>
          </a:p>
        </p:txBody>
      </p:sp>
      <p:pic>
        <p:nvPicPr>
          <p:cNvPr id="370690" name="Picture 2" descr="http://xn----8sbokjthtpc.xn--p1ai/acter/album/17219/63738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748695">
            <a:off x="395536" y="1628800"/>
            <a:ext cx="1844621" cy="1383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 rot="20658212">
            <a:off x="266059" y="3083264"/>
            <a:ext cx="1750800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 Ведущий</a:t>
            </a:r>
          </a:p>
        </p:txBody>
      </p:sp>
      <p:pic>
        <p:nvPicPr>
          <p:cNvPr id="370692" name="Picture 4" descr="http://photo.rgakfd.ru/getImage.do?object=1808566095&amp;compatible=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914571">
            <a:off x="6806373" y="1712652"/>
            <a:ext cx="1916498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 rot="843490">
            <a:off x="7219209" y="3170069"/>
            <a:ext cx="1795684" cy="52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Пани Моника и</a:t>
            </a:r>
          </a:p>
          <a:p>
            <a:pPr>
              <a:lnSpc>
                <a:spcPts val="17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пан Профессор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0694" name="Picture 6" descr="https://f.kinozon.tv/%D0%BF%D1%80%D0%B8%D0%BC%D0%B5%D1%80%D1%8B_%D0%BA%D0%B0%D0%B4%D1%80%D0%BE%D0%B2/8622/%D0%9A%D0%B0%D0%B1%D0%B0%D1%87%D0%B5%D0%BA_13_%D1%81%D1%82%D1%83%D0%BB%D1%8C%D0%B5%D0%B2_4-%D1%8F_%D1%87%D0%B0%D1%81%D1%82%D1%8C-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729398">
            <a:off x="378486" y="3361832"/>
            <a:ext cx="2071604" cy="1519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 rot="20752027">
            <a:off x="845291" y="4776539"/>
            <a:ext cx="1643848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Вотруба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4653136"/>
            <a:ext cx="166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 Директор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0698" name="Picture 10" descr="http://pimg.mycdn.me/getImage?disableStub=true&amp;type=VIDEO_S_720&amp;url=http%3A%2F%2Fvdp.mycdn.me%2FgetImage%3Fid%3D139020667589%26idx%3D9%26thumbType%3D37%26f%3D1&amp;signatureToken=Q3bAFCFeFQ3pmk-0aihuAA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8" y="5085184"/>
            <a:ext cx="2560285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5436096" y="3645024"/>
            <a:ext cx="1800200" cy="532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Пани Тереза и</a:t>
            </a:r>
          </a:p>
          <a:p>
            <a:pPr>
              <a:lnSpc>
                <a:spcPts val="17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 Владек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92080" y="4293096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Зося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0706" name="Picture 18" descr="http://eg.ru/upimg/photo/14102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1108886">
            <a:off x="6616255" y="4864923"/>
            <a:ext cx="2074729" cy="1553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 rot="21046982">
            <a:off x="6719895" y="6166869"/>
            <a:ext cx="2241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Пан Гималайский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0710" name="Picture 22" descr="http://img.youtube.com/vi/jIbcoR0DinQ/hqdefault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0920840">
            <a:off x="537049" y="5126937"/>
            <a:ext cx="2033599" cy="1419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театр</a:t>
            </a:r>
            <a:endParaRPr lang="ru-RU" sz="2400" dirty="0"/>
          </a:p>
        </p:txBody>
      </p:sp>
      <p:pic>
        <p:nvPicPr>
          <p:cNvPr id="3" name="Picture 4" descr="http://artsalon-uta.ru/wp-content/uploads/2014/11/Smehov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2276872"/>
            <a:ext cx="207265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www.zavodnoi-apelsin.ru/userfiles/images/catalog/podar/1/477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060848"/>
            <a:ext cx="233300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03040" y="1412776"/>
            <a:ext cx="8640960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 год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телевизионный спектакль «День Маяковского»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83768" y="1916832"/>
            <a:ext cx="364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и режиссер В. Смехов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348880"/>
            <a:ext cx="87129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Вениамин Смехов: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Задача: доказать всем,  кто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однобоко,  хрестоматийно или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невнимательно воспринял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поэзию великого "агитатора, </a:t>
            </a:r>
          </a:p>
          <a:p>
            <a:pPr algn="ct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горлана-главаря", что талант его многогранен, что и в области лирики Маяковский - в одном ряду с Пушкиным, Тютчевым, Блоком, Цветаевой... </a:t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сценария я отобрал лучшие отрывки, строфы и строчки из всех периодов творчества поэта. Затем расположил и распределил их так, как этого требовал замысел телевизионной постановки. …</a:t>
            </a:r>
            <a:b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Мне хотелось создать 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телетеатральную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постановку</a:t>
            </a:r>
          </a:p>
          <a:p>
            <a:pPr algn="ctr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пересечении этих элементов – </a:t>
            </a:r>
          </a:p>
          <a:p>
            <a:pPr algn="ctr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театра, музыки, эстрады. 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12" descr="http://cultura-skfo.umi.ru/images/cms/data/img1333_11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187227">
            <a:off x="386138" y="916366"/>
            <a:ext cx="940606" cy="869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57592" cy="107099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театр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412776"/>
            <a:ext cx="892899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Формы присутствия театра на телевидении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«Театр одного актера»</a:t>
            </a:r>
            <a:endParaRPr lang="ru-RU" sz="2000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М.Ульянов, А.Калягин, А.Покровский , Л.Филатов и др. 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Трансляция спектакля со сцены театра в присутствии зрителя. 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Запись театрального спектакля со сцены театра без зрителя. Театральный спектакль, снятый многокамерным способом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видео- или кинопленку.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фильмотеке ЦТ – более 200 спектаклей снятых на кинопленку. В т.ч., «Оптимистическая трагедия» В.Вишневского (Малый театр);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«Время и семья </a:t>
            </a:r>
            <a:r>
              <a:rPr lang="ru-RU" sz="2000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Конвэй</a:t>
            </a: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000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Дж-Б-Пристли</a:t>
            </a: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(Театра им.Ермоловой) ; </a:t>
            </a:r>
          </a:p>
          <a:p>
            <a:pPr algn="ctr"/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«Марат, Лика и </a:t>
            </a:r>
            <a:r>
              <a:rPr lang="ru-RU" sz="2000" dirty="0" err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Леонидик</a:t>
            </a: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А.Арбузова (Театра им.Ленинского комсомола) и др.</a:t>
            </a: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/>
              <a:t>В 1965 году  показано 47 спектаклей (из них 19 – московских театров); </a:t>
            </a:r>
          </a:p>
          <a:p>
            <a:pPr algn="ctr"/>
            <a:r>
              <a:rPr lang="ru-RU" sz="2000" dirty="0" smtClean="0"/>
              <a:t>в 1966 г. – 54 спектакля, (из них московских – 24); </a:t>
            </a:r>
          </a:p>
          <a:p>
            <a:pPr algn="ctr"/>
            <a:r>
              <a:rPr lang="ru-RU" sz="2000" dirty="0" smtClean="0"/>
              <a:t>в 1967 году – 36 ( из них московских – 21); </a:t>
            </a:r>
          </a:p>
          <a:p>
            <a:pPr algn="ctr"/>
            <a:r>
              <a:rPr lang="ru-RU" sz="2000" dirty="0" smtClean="0"/>
              <a:t>в 1968 году – 25 ( из них московских – 7);</a:t>
            </a:r>
          </a:p>
          <a:p>
            <a:pPr algn="ctr"/>
            <a:r>
              <a:rPr lang="ru-RU" sz="2000" dirty="0" smtClean="0"/>
              <a:t> в 1969 году – 34 (из них московских – 6).</a:t>
            </a:r>
          </a:p>
          <a:p>
            <a:pPr algn="ctr"/>
            <a:endParaRPr lang="ru-RU" dirty="0" smtClean="0"/>
          </a:p>
          <a:p>
            <a:r>
              <a:rPr lang="ru-RU" dirty="0" smtClean="0"/>
              <a:t> </a:t>
            </a:r>
          </a:p>
          <a:p>
            <a:endParaRPr lang="ru-RU" b="1" dirty="0" smtClean="0">
              <a:solidFill>
                <a:srgbClr val="000000"/>
              </a:solidFill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12" descr="http://cultura-skfo.umi.ru/images/cms/data/img1333_11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86665">
            <a:off x="7822853" y="783722"/>
            <a:ext cx="898001" cy="8305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 descr="http://cdn.static3.rtr-vesti.ru/vh/pictures/o/182/9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700808"/>
            <a:ext cx="2400266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0" descr="https://lenta.co/images/a/95/5d/56e9ca1835c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19248">
            <a:off x="377365" y="1642250"/>
            <a:ext cx="1677714" cy="2370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8" descr="http://vpamyti.ru/2011/kazak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1785185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157592" cy="92697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театр</a:t>
            </a:r>
            <a:endParaRPr lang="ru-RU" sz="2400" dirty="0"/>
          </a:p>
        </p:txBody>
      </p:sp>
      <p:pic>
        <p:nvPicPr>
          <p:cNvPr id="4" name="Picture 2" descr="http://cdn.static3.rtr-vesti.ru/vh/pictures/b/190/5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24749">
            <a:off x="1881800" y="1794186"/>
            <a:ext cx="2307715" cy="1730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10" descr="http://cdn.static3.rtr-vesti.ru/vh/pictures/b/182/9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9940">
            <a:off x="5663159" y="1830555"/>
            <a:ext cx="2007400" cy="1504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4" descr="http://img-a.photosight.ru/809/3640933_lar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47335">
            <a:off x="7146444" y="1840468"/>
            <a:ext cx="1513623" cy="2002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6" descr="http://www.russiansanfran.com/ic/images.newsru.com/pict/id/large/690708_20040925103935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0" y="3303234"/>
            <a:ext cx="2088232" cy="1566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2" descr="http://www.vokrug.tv/pic/person/1/a/f/a/medium_1afae516131b2fed1cbd016e5baaae20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82046">
            <a:off x="4063121" y="3282054"/>
            <a:ext cx="1756088" cy="1711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6" descr="http://imena.pomnivsegda.ru/img/null/95/43195_64818_f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900745">
            <a:off x="5640019" y="3380619"/>
            <a:ext cx="1805023" cy="1423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8" descr="http://sos.fishki.net/upload/post/201510/13/1695720/4668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761988">
            <a:off x="393333" y="4868272"/>
            <a:ext cx="1955988" cy="1414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22" descr="http://f.kinozal.website/u2/4778/597/242741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450064">
            <a:off x="7270303" y="3633388"/>
            <a:ext cx="1322641" cy="16685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339752" y="5013176"/>
            <a:ext cx="5400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Произведения телетеатра создавали А.Эфрос, Р.Быков, М.Казаков, П.Фоменко, М.Захаров, С.Юрский,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С.Евлахишвили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Р.Виктюк, В.Бровкин, Л. Пчёлкин,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Л.Хейфиц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Ю.Любимов и др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http://copy.lyubimov.info/joom/taganka/31546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618163">
            <a:off x="7656262" y="4892316"/>
            <a:ext cx="1206991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2" descr="http://cultura-skfo.umi.ru/images/cms/data/img1333_11937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786665">
            <a:off x="7826767" y="788040"/>
            <a:ext cx="940606" cy="869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Что можно и следует почитать</a:t>
            </a:r>
            <a:br>
              <a:rPr lang="ru-RU" sz="3600" dirty="0" smtClean="0"/>
            </a:br>
            <a:r>
              <a:rPr lang="ru-RU" sz="2800" dirty="0" smtClean="0"/>
              <a:t>Дополнительная литература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84784"/>
            <a:ext cx="8352928" cy="6412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Магронт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М.В.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создания телевидения М.: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Эксмо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2019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Муратов С.А.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в поисках телевидения. Хроника авторских наблюдений. М.: Изд-во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ун-та, 2001</a:t>
            </a: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Муратов С.А.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думаю, ты думаешь – М: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МедиаМир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2012</a:t>
            </a:r>
          </a:p>
          <a:p>
            <a:pPr>
              <a:spcBef>
                <a:spcPct val="0"/>
              </a:spcBef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Муратов С.А.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Документальный   телефильм. Незаконченная биография. М.: ВК. 2009</a:t>
            </a: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Раззаков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Ф.И.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Гибель советского ТВ. М.: Эксмо,2009</a:t>
            </a: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Раззаков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Ф.И.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Блеск и нищета  российского ТВ. М.: Эксмо,2009</a:t>
            </a: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Рохлин А.М.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рождалось дальновидение. М.: ИПК 2000</a:t>
            </a: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Урвалов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В.В. Певзнер Б.М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История техники телевидения. М.: ЛЕНАНД 2015</a:t>
            </a:r>
          </a:p>
          <a:p>
            <a:endParaRPr lang="ru-RU" sz="2000" dirty="0" smtClean="0">
              <a:ea typeface="Times New Roman" pitchFamily="18" charset="0"/>
              <a:cs typeface="Arial" pitchFamily="34" charset="0"/>
            </a:endParaRPr>
          </a:p>
          <a:p>
            <a:endParaRPr lang="ru-RU" b="1" u="sng" dirty="0" smtClean="0"/>
          </a:p>
          <a:p>
            <a:endParaRPr lang="ru-RU" dirty="0" smtClean="0">
              <a:ea typeface="Times New Roman" pitchFamily="18" charset="0"/>
              <a:cs typeface="Arial" pitchFamily="34" charset="0"/>
            </a:endParaRP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60" name="Picture 12" descr="https://cdn-st3.rtr-vesti.ru/vh/pictures/r/182/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81620">
            <a:off x="7924502" y="1884958"/>
            <a:ext cx="929912" cy="92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5650" name="Picture 2" descr="http://static.etvnet.com/shared/persons/person/000/010/387/glavnaya-redaktsiya-literaturno-dramaticheskih-programm-t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87927">
            <a:off x="484892" y="1052651"/>
            <a:ext cx="886831" cy="1159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77553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театр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484784"/>
            <a:ext cx="7920880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Телетеатр как особый вид театрального искусства  </a:t>
            </a:r>
          </a:p>
          <a:p>
            <a:pPr algn="ctr"/>
            <a:endParaRPr lang="ru-RU" sz="20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Три основных направления : </a:t>
            </a:r>
            <a:endParaRPr lang="ru-RU" sz="2000" i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>
              <a:lnSpc>
                <a:spcPts val="2000"/>
              </a:lnSpc>
              <a:buFontTx/>
              <a:buAutoNum type="arabicPeriod"/>
            </a:pPr>
            <a:r>
              <a:rPr lang="ru-RU" sz="20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Телевизионный спектакль по пьесе, написанной для театра.</a:t>
            </a:r>
          </a:p>
          <a:p>
            <a:pPr algn="ctr">
              <a:lnSpc>
                <a:spcPts val="2000"/>
              </a:lnSpc>
              <a:buFontTx/>
              <a:buAutoNum type="arabicPeriod"/>
            </a:pPr>
            <a:r>
              <a:rPr lang="ru-RU" sz="20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Экранизация. Рассказы. Повести, романы</a:t>
            </a: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. </a:t>
            </a:r>
          </a:p>
          <a:p>
            <a:pPr algn="ctr">
              <a:lnSpc>
                <a:spcPts val="2000"/>
              </a:lnSpc>
              <a:buFontTx/>
              <a:buAutoNum type="arabicPeriod"/>
            </a:pPr>
            <a:r>
              <a:rPr lang="ru-RU" sz="2000" i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Оригинальная телевизионная пьеса.</a:t>
            </a:r>
            <a:r>
              <a:rPr lang="ru-RU" sz="2000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 </a:t>
            </a:r>
          </a:p>
        </p:txBody>
      </p:sp>
      <p:pic>
        <p:nvPicPr>
          <p:cNvPr id="155652" name="Picture 4" descr="http://minemshop.ru/images/books_covers/10059465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90317">
            <a:off x="7271351" y="2859279"/>
            <a:ext cx="1256171" cy="194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5654" name="Picture 6" descr="http://static.ozone.ru/multimedia/books_covers/10126281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66741">
            <a:off x="763386" y="2902753"/>
            <a:ext cx="1281674" cy="198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339752" y="3717032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95736" y="3212976"/>
            <a:ext cx="489654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Телетеатр как особый вид театрального искусства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в размышлениях его создателей</a:t>
            </a:r>
          </a:p>
          <a:p>
            <a:endParaRPr lang="ru-RU" dirty="0"/>
          </a:p>
        </p:txBody>
      </p:sp>
      <p:pic>
        <p:nvPicPr>
          <p:cNvPr id="16386" name="Picture 2" descr="http://rudb.org/img/2015_10/i56177692d38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33206">
            <a:off x="7329116" y="4473283"/>
            <a:ext cx="1359127" cy="192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8" name="Picture 4" descr="http://omn-omn-omn.ru/images/3076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26238">
            <a:off x="5919077" y="4231969"/>
            <a:ext cx="1469567" cy="207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4" name="Picture 10" descr="https://upload.wikimedia.org/wikipedia/en/9/94/Irakly_Androniko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221088"/>
            <a:ext cx="1414845" cy="2093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5658" name="Picture 10" descr="http://img12.nnm.me/b/0/c/d/0/531614daf8ade106d1e50c6fca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805963">
            <a:off x="1700544" y="4174449"/>
            <a:ext cx="1731022" cy="216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6" descr="http://i4.imageban.ru/out/2016/01/02/a0f8a9ffb8a5d62063188a559386e0b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078843">
            <a:off x="3068946" y="4250007"/>
            <a:ext cx="1499288" cy="214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6" name="Picture 12" descr="http://book-club.kiev.ua/files/books/2013/414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813688">
            <a:off x="394224" y="4132402"/>
            <a:ext cx="1358680" cy="2049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2" descr="http://cultura-skfo.umi.ru/images/cms/data/img1333_1193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786665">
            <a:off x="7754758" y="788041"/>
            <a:ext cx="940606" cy="869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2" name="Picture 4" descr="https://c1.staticflickr.com/3/2947/15175844059_4c753cedc4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5284">
            <a:off x="6251675" y="4501675"/>
            <a:ext cx="2484784" cy="1807778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160770" name="Picture 2" descr="http://domik.ua/pic/publicationTitleImage1112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2998308" cy="194421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91264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Телевидение и театр</a:t>
            </a:r>
            <a:endParaRPr lang="ru-RU" sz="2400" dirty="0"/>
          </a:p>
        </p:txBody>
      </p:sp>
      <p:pic>
        <p:nvPicPr>
          <p:cNvPr id="3" name="Picture 4" descr="http://omn-omn-omn.ru/images/159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933056"/>
            <a:ext cx="1472952" cy="2084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10" descr="http://newslab.ru/Content/tv/m/0a829d97-c690-4903-b3dc-7aa12fc7eb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988840"/>
            <a:ext cx="2305459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http://rudb.org/img/2013_09/i5233db4981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916832"/>
            <a:ext cx="161298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6" name="Picture 2" descr="http://i2.fastpic.ru/big/2010/0218/9d/d16692ff28d0848625e4723a040b959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58127">
            <a:off x="948464" y="3870183"/>
            <a:ext cx="2292111" cy="17190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Picture 6" descr="http://ingdramteatr.ru/include_areas/news_09042015_0957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314098">
            <a:off x="728901" y="2059727"/>
            <a:ext cx="1755107" cy="11644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Picture 12" descr="http://cultura-skfo.umi.ru/images/cms/data/img1333_119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41127">
            <a:off x="6662958" y="4917892"/>
            <a:ext cx="1389891" cy="9361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491880" y="1484784"/>
            <a:ext cx="2472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Передачи о театре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2" descr="http://cultura-skfo.umi.ru/images/cms/data/img1333_119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86665">
            <a:off x="7754759" y="788040"/>
            <a:ext cx="940606" cy="8699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 descr="http://visualrian.ru/images/old_preview/67/92/679286_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41470">
            <a:off x="2109837" y="3971713"/>
            <a:ext cx="1759635" cy="172444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22" name="Picture 6" descr="https://gdb.rferl.org/90ED5760-37EA-4519-AB2D-52107A262037_w1024_q10_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25271">
            <a:off x="4725020" y="4045871"/>
            <a:ext cx="1728778" cy="129658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16" name="Picture 2" descr="http://s017.radikal.ru/i442/1509/bc/302ea863c13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32879">
            <a:off x="1351464" y="4542399"/>
            <a:ext cx="1059674" cy="149483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8715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технические возможности</a:t>
            </a:r>
            <a:endParaRPr lang="ru-RU" sz="27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1484784"/>
            <a:ext cx="518457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1965 г. Начало вещания  на третьей, учебной, образовательной  программе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2132856"/>
            <a:ext cx="5976664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 г. На Центральном телевидении образована редакция цветного вещания.</a:t>
            </a:r>
          </a:p>
        </p:txBody>
      </p:sp>
      <p:pic>
        <p:nvPicPr>
          <p:cNvPr id="400389" name="Picture 5" descr="https://viralife.ru/wp-content/uploads/2017/10/449c01a8050b05f80b564b7a6bf23991-1.jpe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55525">
            <a:off x="7149290" y="2333883"/>
            <a:ext cx="1330391" cy="1330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0391" name="Picture 7" descr="https://thumbs.dreamstime.com/b/television-test-screen-74338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36818">
            <a:off x="7253438" y="1085566"/>
            <a:ext cx="1431238" cy="11414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0395" name="Picture 11" descr="https://i.ytimg.com/vi/XUnN-ijKdtI/hqdefaul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85758">
            <a:off x="420062" y="1120057"/>
            <a:ext cx="1303935" cy="9779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95536" y="2708920"/>
            <a:ext cx="6696744" cy="78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эти годы на телеэкранах показана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серия соревнований по фигурному катанию.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были первые цветные спортивные трансляции.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501008"/>
            <a:ext cx="8136904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С.Кононыхин - один из первых комментаторов соревнований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8" descr="http://s008.radikal.ru/i305/1509/0e/ef527a9566b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64435" flipH="1">
            <a:off x="259446" y="4793383"/>
            <a:ext cx="1164989" cy="133906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51520" y="5877272"/>
            <a:ext cx="208823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С.Кононыхин – </a:t>
            </a:r>
          </a:p>
          <a:p>
            <a:pPr algn="ctr"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мастер спорта </a:t>
            </a:r>
          </a:p>
          <a:p>
            <a:pPr algn="ctr"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СССР</a:t>
            </a:r>
          </a:p>
          <a:p>
            <a:endParaRPr lang="ru-RU" dirty="0"/>
          </a:p>
        </p:txBody>
      </p:sp>
      <p:pic>
        <p:nvPicPr>
          <p:cNvPr id="18" name="Picture 10" descr="http://s03.radikal.ru/i176/1509/bd/660e0e8acc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67790">
            <a:off x="6863514" y="4851580"/>
            <a:ext cx="1883057" cy="1758324"/>
          </a:xfrm>
          <a:prstGeom prst="rect">
            <a:avLst/>
          </a:prstGeom>
          <a:ln w="1270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6394556" y="3861048"/>
            <a:ext cx="255563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С.Кононыхин – </a:t>
            </a:r>
          </a:p>
          <a:p>
            <a:pPr algn="r"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международной судья,</a:t>
            </a:r>
          </a:p>
          <a:p>
            <a:pPr algn="r"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вице-президент</a:t>
            </a:r>
          </a:p>
          <a:p>
            <a:pPr algn="r"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Федерации </a:t>
            </a:r>
          </a:p>
          <a:p>
            <a:pPr algn="r"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фигурного катания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12" descr="https://cdn-st1.rtr-vesti.ru/p/xw_456172.jpg"/>
          <p:cNvPicPr>
            <a:picLocks noChangeAspect="1" noChangeArrowheads="1"/>
          </p:cNvPicPr>
          <p:nvPr/>
        </p:nvPicPr>
        <p:blipFill>
          <a:blip r:embed="rId10" cstate="print"/>
          <a:srcRect l="16800" t="27726" r="12851" b="18671"/>
          <a:stretch>
            <a:fillRect/>
          </a:stretch>
        </p:blipFill>
        <p:spPr bwMode="auto">
          <a:xfrm>
            <a:off x="395536" y="3933056"/>
            <a:ext cx="1996360" cy="864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6" descr="https://187011.selcdn.ru/thumbnails/photos/y/n/q/ynq5404873448518_1024.jpg"/>
          <p:cNvPicPr>
            <a:picLocks noChangeAspect="1" noChangeArrowheads="1"/>
          </p:cNvPicPr>
          <p:nvPr/>
        </p:nvPicPr>
        <p:blipFill>
          <a:blip r:embed="rId11" cstate="print"/>
          <a:srcRect l="12635" t="7081" r="13661" b="5980"/>
          <a:stretch>
            <a:fillRect/>
          </a:stretch>
        </p:blipFill>
        <p:spPr bwMode="auto">
          <a:xfrm>
            <a:off x="3851920" y="3789040"/>
            <a:ext cx="1088483" cy="21458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3993915" y="5949280"/>
            <a:ext cx="14731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И.Роднина и</a:t>
            </a:r>
          </a:p>
          <a:p>
            <a:pPr algn="ctr"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А.Зайцев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 rot="21149395">
            <a:off x="4986013" y="5339154"/>
            <a:ext cx="1583832" cy="856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Л.Пахомова и</a:t>
            </a:r>
          </a:p>
          <a:p>
            <a:pPr>
              <a:lnSpc>
                <a:spcPts val="19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Горшков</a:t>
            </a:r>
          </a:p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987824" y="616530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3059832" y="6165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 rot="773555">
            <a:off x="2215374" y="5839058"/>
            <a:ext cx="16989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Л.Белоусова и</a:t>
            </a:r>
          </a:p>
          <a:p>
            <a:pPr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 Протопопов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Телевизионная программа</a:t>
            </a:r>
            <a:endParaRPr lang="ru-RU" sz="2400" dirty="0"/>
          </a:p>
        </p:txBody>
      </p:sp>
      <p:pic>
        <p:nvPicPr>
          <p:cNvPr id="162818" name="Picture 2" descr="https://cs6.livemaster.ru/storage/87/0d/d7cf7e65ca3864fe34e6232322x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8569333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83568" y="2492896"/>
            <a:ext cx="7704856" cy="4093428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/>
              <a:t>Первая программа 7 февраля 1962 года </a:t>
            </a:r>
          </a:p>
          <a:p>
            <a:r>
              <a:rPr lang="ru-RU" sz="2000" b="1" dirty="0" smtClean="0"/>
              <a:t>19.30 </a:t>
            </a:r>
            <a:r>
              <a:rPr lang="ru-RU" sz="2000" dirty="0" smtClean="0"/>
              <a:t>Навстречу </a:t>
            </a:r>
            <a:r>
              <a:rPr lang="en-US" sz="2000" dirty="0" smtClean="0"/>
              <a:t>VIII</a:t>
            </a:r>
            <a:r>
              <a:rPr lang="ru-RU" sz="2000" dirty="0" smtClean="0"/>
              <a:t> Всемирному фестивалю молодёжи и студентов. «Финляндия – страна фестиваля»</a:t>
            </a:r>
          </a:p>
          <a:p>
            <a:r>
              <a:rPr lang="ru-RU" sz="2000" b="1" dirty="0" smtClean="0"/>
              <a:t>20.10</a:t>
            </a:r>
            <a:r>
              <a:rPr lang="ru-RU" sz="2000" dirty="0" smtClean="0"/>
              <a:t> «Пути науки» Научно-познавательная передача.</a:t>
            </a:r>
          </a:p>
          <a:p>
            <a:r>
              <a:rPr lang="ru-RU" sz="2000" b="1" dirty="0" smtClean="0"/>
              <a:t>20.30</a:t>
            </a:r>
            <a:r>
              <a:rPr lang="ru-RU" sz="2000" dirty="0" smtClean="0"/>
              <a:t>  К 150-летию со дня рождения Чарльза Диккенса. Трансляция из Центрального дома литераторов.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21.00</a:t>
            </a:r>
            <a:r>
              <a:rPr lang="ru-RU" sz="2000" dirty="0" smtClean="0">
                <a:solidFill>
                  <a:schemeClr val="bg1"/>
                </a:solidFill>
              </a:rPr>
              <a:t>  «Большие надежды». Худ. Фильм</a:t>
            </a:r>
          </a:p>
          <a:p>
            <a:r>
              <a:rPr lang="ru-RU" sz="2000" b="1" dirty="0" smtClean="0"/>
              <a:t>21.45 </a:t>
            </a:r>
            <a:r>
              <a:rPr lang="ru-RU" sz="2000" dirty="0" smtClean="0"/>
              <a:t>«На соискание Ленинской премии». Андрей </a:t>
            </a:r>
            <a:r>
              <a:rPr lang="ru-RU" sz="2000" dirty="0" err="1" smtClean="0"/>
              <a:t>Малышко</a:t>
            </a:r>
            <a:r>
              <a:rPr lang="ru-RU" sz="2000" dirty="0" smtClean="0"/>
              <a:t> – «Полдень века». Выступление писателя Анатолия Сафронова.</a:t>
            </a:r>
          </a:p>
          <a:p>
            <a:r>
              <a:rPr lang="ru-RU" sz="2000" b="1" dirty="0" smtClean="0"/>
              <a:t>22.00 </a:t>
            </a:r>
            <a:r>
              <a:rPr lang="ru-RU" sz="2000" dirty="0" smtClean="0"/>
              <a:t>«Бахчисарайский фонтан». Музыкально- литературная композиция. Музыка А.Аренского. Стихи А.Пушкина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22.30 Телевизионные новости.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(Окончание эфира)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412776"/>
            <a:ext cx="8581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начале 60-х годов газеты начали печатать телепрограмму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Телевизионная программа</a:t>
            </a:r>
            <a:endParaRPr lang="ru-RU" sz="2400" dirty="0"/>
          </a:p>
        </p:txBody>
      </p:sp>
      <p:pic>
        <p:nvPicPr>
          <p:cNvPr id="3" name="Picture 2" descr="https://cs6.livemaster.ru/storage/87/0d/d7cf7e65ca3864fe34e6232322x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8569333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475656" y="2924944"/>
            <a:ext cx="6192688" cy="2232248"/>
          </a:xfrm>
          <a:prstGeom prst="rect">
            <a:avLst/>
          </a:prstGeom>
          <a:solidFill>
            <a:schemeClr val="tx2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Вторая программа 7 февраля 1962 года </a:t>
            </a: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18.00 Московские новости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18.20 В помощь школе. «Рассказы об оптике»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18.50 «Яша Топорков» Худ. фильм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20.35 Комментарии на Московские темы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20.50 Урок английского языка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22.05 Красивое в быт. Передача вторая.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Телевизионная программа</a:t>
            </a:r>
            <a:endParaRPr lang="ru-RU" sz="2400" dirty="0"/>
          </a:p>
        </p:txBody>
      </p:sp>
      <p:pic>
        <p:nvPicPr>
          <p:cNvPr id="3" name="Picture 2" descr="https://cs6.livemaster.ru/storage/87/0d/d7cf7e65ca3864fe34e6232322x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8825134" cy="4968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11560" y="1412776"/>
            <a:ext cx="7704856" cy="529375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ru-RU" sz="2000" b="1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31 декабря 1965 года Первая программа </a:t>
            </a:r>
            <a:endParaRPr lang="ru-RU" sz="2000" dirty="0" smtClean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12.00 Для школьников. «Новый плащ Буратино» Премьера телефильма.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12.30 «Капитан </a:t>
            </a:r>
            <a:r>
              <a:rPr lang="ru-RU" sz="2000" dirty="0" err="1" smtClean="0">
                <a:solidFill>
                  <a:schemeClr val="bg1"/>
                </a:solidFill>
              </a:rPr>
              <a:t>Тенкеш</a:t>
            </a:r>
            <a:r>
              <a:rPr lang="ru-RU" sz="2000" dirty="0" smtClean="0">
                <a:solidFill>
                  <a:schemeClr val="bg1"/>
                </a:solidFill>
              </a:rPr>
              <a:t>». Телефильм. 2 серия.</a:t>
            </a:r>
          </a:p>
          <a:p>
            <a:pPr>
              <a:lnSpc>
                <a:spcPct val="80000"/>
              </a:lnSpc>
            </a:pPr>
            <a:r>
              <a:rPr lang="ru-RU" sz="2000" b="1" i="1" dirty="0" smtClean="0">
                <a:solidFill>
                  <a:schemeClr val="bg1"/>
                </a:solidFill>
              </a:rPr>
              <a:t>(Дневной перерыв)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15.40 Программа передач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15.45 для школьников. «Остров Колдун» Худ. Фильм. («Мосфильм»)</a:t>
            </a:r>
          </a:p>
          <a:p>
            <a:pPr>
              <a:lnSpc>
                <a:spcPct val="80000"/>
              </a:lnSpc>
            </a:pPr>
            <a:r>
              <a:rPr lang="ru-RU" sz="2000" b="1" i="1" dirty="0" smtClean="0">
                <a:solidFill>
                  <a:schemeClr val="bg1"/>
                </a:solidFill>
              </a:rPr>
              <a:t>16.50 Телевизионные новости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17.10 Для школьников. Опера М.Равеля «Дитя и волшебство. Передача из Ленинграда.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18.00 «Первые встречи». Цирковое представление</a:t>
            </a:r>
          </a:p>
          <a:p>
            <a:pPr>
              <a:lnSpc>
                <a:spcPct val="80000"/>
              </a:lnSpc>
            </a:pPr>
            <a:r>
              <a:rPr lang="ru-RU" sz="2000" b="1" i="1" dirty="0" smtClean="0">
                <a:solidFill>
                  <a:schemeClr val="bg1"/>
                </a:solidFill>
              </a:rPr>
              <a:t>19.10 Телевизионные новости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19.20 «Когда песня не кончается» Худ. Фильм («Ленфильм»)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/>
                </a:solidFill>
              </a:rPr>
              <a:t>20.50 «Неожиданные повороты» Почти обозрение</a:t>
            </a:r>
          </a:p>
          <a:p>
            <a:pPr>
              <a:lnSpc>
                <a:spcPct val="80000"/>
              </a:lnSpc>
            </a:pPr>
            <a:r>
              <a:rPr lang="ru-RU" sz="2000" b="1" i="1" dirty="0" smtClean="0">
                <a:solidFill>
                  <a:schemeClr val="bg1"/>
                </a:solidFill>
              </a:rPr>
              <a:t>21.50 Телевизионные новости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22.00 «На огонёк». Новогодний концерт.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23.50 «С Новым годом, товарищи!»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00.05 «На огонёк». «В первый час»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Телевизионная программа</a:t>
            </a:r>
            <a:endParaRPr lang="ru-RU" sz="2400" dirty="0"/>
          </a:p>
        </p:txBody>
      </p:sp>
      <p:pic>
        <p:nvPicPr>
          <p:cNvPr id="3" name="Picture 2" descr="https://cs6.livemaster.ru/storage/87/0d/d7cf7e65ca3864fe34e6232322x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8569333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611560" y="1772816"/>
            <a:ext cx="4320480" cy="4524315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30 августа 1968 года. Вторая программа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000" b="1" i="1" dirty="0" smtClean="0">
                <a:solidFill>
                  <a:schemeClr val="bg1"/>
                </a:solidFill>
              </a:rPr>
              <a:t>18.00 Московские новости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18.30 «До свидания, лето!»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19.00 Литературный театр.  «Гнев и боль Вьетнама»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19.45 «По музеям и выставочным залам»</a:t>
            </a:r>
            <a:r>
              <a:rPr lang="ru-RU" sz="2000" dirty="0" err="1" smtClean="0">
                <a:solidFill>
                  <a:schemeClr val="bg1"/>
                </a:solidFill>
              </a:rPr>
              <a:t>ю</a:t>
            </a:r>
            <a:r>
              <a:rPr lang="ru-RU" sz="2000" dirty="0" smtClean="0">
                <a:solidFill>
                  <a:schemeClr val="bg1"/>
                </a:solidFill>
              </a:rPr>
              <a:t> «Медалисты Академии художеств»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20.15 «Спокойной ночи, малыши!»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20.30 «Наши интервью»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21.00 «Колыбельная» Худ. фильм</a:t>
            </a:r>
          </a:p>
          <a:p>
            <a:r>
              <a:rPr lang="ru-RU" sz="2000" b="1" i="1" dirty="0" smtClean="0">
                <a:solidFill>
                  <a:schemeClr val="bg1"/>
                </a:solidFill>
              </a:rPr>
              <a:t>22.30 «На московской орбите»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23.00 Маленький концерт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2040" y="2852936"/>
            <a:ext cx="3744416" cy="23083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30 августа 1968 года. Четвертая программа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19.30 «Огни цирка»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20.15 «Занимательная информация»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20.30 «Человек труда на экране»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21.15 «Н.Охлопков – актёр и режиссёр»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7829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К творческим итогам</a:t>
            </a:r>
            <a:br>
              <a:rPr lang="ru-RU" sz="2800" dirty="0" smtClean="0"/>
            </a:br>
            <a:r>
              <a:rPr lang="ru-RU" sz="2800" dirty="0" smtClean="0"/>
              <a:t> «золотого десятилетия» телевидения</a:t>
            </a:r>
            <a:endParaRPr lang="ru-RU" sz="2800" dirty="0"/>
          </a:p>
        </p:txBody>
      </p:sp>
      <p:pic>
        <p:nvPicPr>
          <p:cNvPr id="173058" name="Picture 2" descr="http://www.knigisosklada.ru/images/books/2063/big/2063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16832"/>
            <a:ext cx="1656184" cy="23943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1475656" y="1484784"/>
            <a:ext cx="691276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cs typeface="Times New Roman" pitchFamily="18" charset="0"/>
              </a:rPr>
              <a:t>Владимир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effectLst/>
                <a:cs typeface="Times New Roman" pitchFamily="18" charset="0"/>
              </a:rPr>
              <a:t>Саппак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effectLst/>
                <a:cs typeface="Times New Roman" pitchFamily="18" charset="0"/>
              </a:rPr>
              <a:t>ТЕЛЕВИДЕНИЕ И МЫ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effectLst/>
                <a:cs typeface="Times New Roman" pitchFamily="18" charset="0"/>
              </a:rPr>
              <a:t>Четыре беседы</a:t>
            </a:r>
            <a:endParaRPr kumimoji="0" lang="ru-RU" sz="6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720" y="2420888"/>
            <a:ext cx="64087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Беседа первая. </a:t>
            </a:r>
          </a:p>
          <a:p>
            <a:r>
              <a:rPr lang="ru-RU" sz="2000" dirty="0" smtClean="0"/>
              <a:t>ТЕЛЕВИДЕНИЕ И МЫ</a:t>
            </a:r>
          </a:p>
          <a:p>
            <a:r>
              <a:rPr lang="ru-RU" sz="2000" dirty="0" smtClean="0"/>
              <a:t>Беседа вторая. </a:t>
            </a:r>
          </a:p>
          <a:p>
            <a:r>
              <a:rPr lang="ru-RU" sz="2000" dirty="0" smtClean="0"/>
              <a:t>ТЕЛЕВИДЕНИЕ - 1960. (Из первых наблюдений)</a:t>
            </a:r>
          </a:p>
          <a:p>
            <a:r>
              <a:rPr lang="ru-RU" sz="2000" dirty="0" smtClean="0"/>
              <a:t>Беседа третья. </a:t>
            </a:r>
          </a:p>
          <a:p>
            <a:r>
              <a:rPr lang="ru-RU" sz="2000" dirty="0" smtClean="0"/>
              <a:t>НРАВСТВЕННЫЙ КОДЕКС</a:t>
            </a:r>
          </a:p>
          <a:p>
            <a:r>
              <a:rPr lang="ru-RU" sz="2000" dirty="0" smtClean="0"/>
              <a:t>Беседа четвертая. </a:t>
            </a:r>
          </a:p>
          <a:p>
            <a:r>
              <a:rPr lang="ru-RU" sz="2000" dirty="0" smtClean="0"/>
              <a:t> ЧЕЛОВЕК НА ЭКРАНЕ ТЕЛЕВИЗОРА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5013176"/>
            <a:ext cx="864096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Эта книга - первое серьезное исследование искусства "голубого экрана". Впервые вышла в 1963 г. Без нее невозможно представить эфир предшествующей эпохи ТВ. "Телевидение и мы" - книга не о прошлом (хотя о нем тоже). Это книга о будущем электронной музы.</a:t>
            </a:r>
          </a:p>
          <a:p>
            <a:pPr algn="r"/>
            <a:r>
              <a:rPr lang="ru-RU" i="1" dirty="0" smtClean="0"/>
              <a:t>Из аннотации к изданию.</a:t>
            </a:r>
            <a:endParaRPr lang="ru-RU" i="1" dirty="0"/>
          </a:p>
        </p:txBody>
      </p:sp>
      <p:pic>
        <p:nvPicPr>
          <p:cNvPr id="173062" name="Picture 6" descr="http://www.krymova.org/data/faces/98da61187d099d7471b31707d4f306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62796">
            <a:off x="6934257" y="1641401"/>
            <a:ext cx="1836762" cy="183676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/>
              <a:t>Главные телевизионные события </a:t>
            </a:r>
            <a:br>
              <a:rPr lang="ru-RU" sz="3100" b="1" dirty="0" smtClean="0"/>
            </a:br>
            <a:r>
              <a:rPr lang="ru-RU" sz="3100" b="1" dirty="0" smtClean="0"/>
              <a:t>60-х годов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628800"/>
            <a:ext cx="756084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1960 году в СССР было </a:t>
            </a:r>
          </a:p>
          <a:p>
            <a:pPr algn="ctr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4миллиона 786 тысяч телевизоров.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1960 год, январь. Создана международная организация телевидения «Интервидение»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1960 год. Май. Первая пробная цветная передача из Ленинградского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эдектротехнического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института связи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1962 год. Первый телерепортаж с борта космического корабля «Восток 3»</a:t>
            </a: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1963 год. 2 апреля. В течение 30 минут трансляция изображения Луны</a:t>
            </a:r>
          </a:p>
          <a:p>
            <a:pPr>
              <a:defRPr/>
            </a:pPr>
            <a:r>
              <a:rPr lang="ru-RU" sz="2000" b="1" dirty="0" smtClean="0"/>
              <a:t>	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Главные телевизионные события </a:t>
            </a:r>
            <a:br>
              <a:rPr lang="ru-RU" sz="2800" b="1" dirty="0" smtClean="0"/>
            </a:br>
            <a:r>
              <a:rPr lang="ru-RU" sz="2800" b="1" dirty="0" smtClean="0"/>
              <a:t>60-х годов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8640960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1963 год 14-16 октября. Смещение Н.С.Хрущева.</a:t>
            </a:r>
          </a:p>
          <a:p>
            <a:pPr algn="ctr">
              <a:lnSpc>
                <a:spcPts val="2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Освобождение от должности Председателя Гостелерадио СССР </a:t>
            </a:r>
          </a:p>
          <a:p>
            <a:pPr algn="ctr">
              <a:lnSpc>
                <a:spcPts val="2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СМ СССР М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Харламова.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Месяцева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buFont typeface="Wingdings" pitchFamily="2" charset="2"/>
              <a:buChar char="ü"/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1964 год Апрель. Закладка нового здания телецентра на ул. Акад. Королёва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1965 год. Март. Началось вещание Третьей, учебной программы.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  <a:defRPr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buFont typeface="Wingdings" pitchFamily="2" charset="2"/>
              <a:buChar char="ü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1966 год. Октябрь. Открыты курсы по подготовке творческих работников телевидения.  На их базе в 1971 создан Институт повышения квалификации. В 2012 - Академия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медиаиндустрии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 год. Ноябрь. Сдана первая очередь 13-ти этажного здания телецентра на ул. Акад. Королёва.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1968 год. Январь. Создано объединение телефильмов «Экран»</a:t>
            </a: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buFont typeface="Wingdings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1968 год. Завершается строительство телевизионной башни в «Останкино»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476672"/>
            <a:ext cx="7776864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государственный университет </a:t>
            </a:r>
          </a:p>
          <a:p>
            <a:pPr algn="ctr"/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 М.В.Ломоносова</a:t>
            </a:r>
            <a:b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Высшая школа (факультет) телевидения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Учебное пособие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 студентов  </a:t>
            </a:r>
            <a:b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специальности 035100 «телевидение»</a:t>
            </a: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b="0" dirty="0" smtClean="0">
                <a:effectLst/>
              </a:rPr>
              <a:t/>
            </a:r>
            <a:br>
              <a:rPr lang="ru-RU" b="0" dirty="0" smtClean="0">
                <a:effectLst/>
              </a:rPr>
            </a:br>
            <a:r>
              <a:rPr lang="ru-RU" dirty="0" smtClean="0"/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Составитель</a:t>
            </a:r>
            <a:endParaRPr lang="ru-RU" b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400"/>
              </a:lnSpc>
            </a:pPr>
            <a:r>
              <a:rPr lang="ru-RU" sz="24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Шевелев Г.А. </a:t>
            </a:r>
            <a:r>
              <a:rPr lang="ru-RU" sz="2000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</a:t>
            </a:r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</a:t>
            </a:r>
            <a:b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en-US" b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Что можно и следует почитать</a:t>
            </a:r>
            <a:br>
              <a:rPr lang="ru-RU" sz="3600" dirty="0" smtClean="0"/>
            </a:br>
            <a:r>
              <a:rPr lang="ru-RU" sz="2800" dirty="0" smtClean="0"/>
              <a:t>Дополнительная литература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8424936" cy="5704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Фортунатов А.Н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Проблемы истории телевидения: философский и культурологический подход. Н. Новгород Нижегородский гуманитарный центр. 2007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Шаболовка,53: Страницы истории телевидения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М. «Искусство», 1988</a:t>
            </a: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Шендерович 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А. «Здесь было НТВ», ТВ-6, ТВС и другие истории. М.: Изд-во Захарова 2004</a:t>
            </a: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Эфир отечества Кн.1.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М.: Алгоритм-книга 2010</a:t>
            </a:r>
          </a:p>
          <a:p>
            <a:pPr>
              <a:lnSpc>
                <a:spcPts val="2000"/>
              </a:lnSpc>
            </a:pP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Эфир отечества Кн.2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М.: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Директ-медиа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2013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tvmuseum.ru</a:t>
            </a:r>
            <a:endParaRPr lang="ru-RU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Внимание»!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Практически все перечисленные книги есть в библиотеке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 Высшей школы телевидения МГУ им. М.В. Ломоносова</a:t>
            </a:r>
          </a:p>
          <a:p>
            <a:endParaRPr lang="ru-RU" b="1" u="sng" dirty="0" smtClean="0">
              <a:cs typeface="Arial" pitchFamily="34" charset="0"/>
            </a:endParaRPr>
          </a:p>
          <a:p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Главные телевизионные события </a:t>
            </a:r>
            <a:br>
              <a:rPr lang="ru-RU" sz="2800" b="1" dirty="0" smtClean="0"/>
            </a:br>
            <a:r>
              <a:rPr lang="ru-RU" sz="2800" b="1" dirty="0" smtClean="0"/>
              <a:t>60-х годов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556792"/>
            <a:ext cx="84969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1968 год. Завершается строительство телебашни в «Останкино»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(1963—1967)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Высота: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Антенна-шпиль - 540,1 м, верхний этаж - 360,0 м.,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ресторан на высоте 337 метров.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Общая высота равна 120-и этажному дому. </a:t>
            </a:r>
          </a:p>
          <a:p>
            <a:pPr>
              <a:lnSpc>
                <a:spcPct val="80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32000 тонн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внутри здания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15 000 м², 11 лифтов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Использование: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телекоммуникации, туризм, метеорология.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Принадлежит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филиалу ФГУП российские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телерадиосети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(«РТРС»)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://tvosibgtv.ru/upload/names/Nikitin_NV/Nikitin_NV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8420" y="1916832"/>
            <a:ext cx="1189188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380312" y="3573016"/>
            <a:ext cx="1574470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Архитектор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Н. Никитин</a:t>
            </a:r>
          </a:p>
          <a:p>
            <a:endParaRPr lang="ru-RU" dirty="0"/>
          </a:p>
        </p:txBody>
      </p:sp>
      <p:pic>
        <p:nvPicPr>
          <p:cNvPr id="1030" name="Picture 6" descr="http://www.zvezdnaya.ru/uploads/images/attraction/ostankino-t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97152"/>
            <a:ext cx="2719742" cy="180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32" name="Picture 8" descr="http://vsmgid.ru/wp-content/uploads/2016/10/IMG_0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797152"/>
            <a:ext cx="2525351" cy="1683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34" name="Picture 10" descr="http://moskva.go2all.ru/imgs/28/18/574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797152"/>
            <a:ext cx="2575393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90" name="Picture 6" descr="http://i.ucrazy.ru/files/i/2011.12.2/1322798256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501008"/>
            <a:ext cx="1658011" cy="110456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3" name="Picture 6" descr="http://i.ucrazy.ru/files/i/2011.12.2/1322798256_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5877272"/>
            <a:ext cx="1728192" cy="8165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Главные телевизионные события </a:t>
            </a:r>
            <a:br>
              <a:rPr lang="ru-RU" sz="2800" b="1" dirty="0" smtClean="0"/>
            </a:br>
            <a:r>
              <a:rPr lang="ru-RU" sz="2800" b="1" dirty="0" smtClean="0"/>
              <a:t>60-х годов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91880" y="1556792"/>
            <a:ext cx="5400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Конец 1968 - начало1969 года.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Сдана в эксплуатацию вторая очередь телецентра в «Останкино».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 1970 года – телецентр сдан полностью.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154 тыс. кв.м общая площадь.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2180 помещений. 20 студий из которых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– от 600 до 1000 кв.м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студии общей площадью 2800 кв.м. для съемок телефильмов.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аппаратно-студийных блока (АСБ)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Концертная студия</a:t>
            </a:r>
          </a:p>
        </p:txBody>
      </p:sp>
      <p:pic>
        <p:nvPicPr>
          <p:cNvPr id="169986" name="Picture 2" descr="http://www.masterwatt.ru/files/picture/object/1256-telecentr-ostankino-rekonstrukciya-kafe/1256-telecentr-ostankino-rekonstrukciya-kafe-30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556792"/>
            <a:ext cx="2952327" cy="1968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9988" name="Picture 4" descr="http://xn--b1algoccq.xn--p1ai/%D0%BA%D0%B0%D1%80%D1%82%D0%B8%D0%BD%D0%BA%D0%B0/%D0%B1%D0%BE%D0%BB%D1%8C%D1%88%D0%B0%D1%8F/60a44272a835d30243aceb6cf45dcb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4653136"/>
            <a:ext cx="2520280" cy="1678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9994" name="Picture 10" descr="http://www.peppilotta.ucoz.ru/CORporation/sundays/studio_os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87175">
            <a:off x="445839" y="3385711"/>
            <a:ext cx="2088232" cy="15661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69996" name="Picture 12" descr="https://static.1tv.ru/uploads/video/material/splash/4/_original/53534_4bcba5ddf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4581128"/>
            <a:ext cx="2688299" cy="15121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169998" name="Picture 14" descr="http://osv-tv.ru/images/photo_archive/koncertnaya_studiya_leonteva_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4941168"/>
            <a:ext cx="2224319" cy="144016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69992" name="Picture 8" descr="http://nevsedoma.com.ua/images/2011/72/4/218000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88851">
            <a:off x="296617" y="4843220"/>
            <a:ext cx="2365749" cy="157716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Главные телевизионные события </a:t>
            </a:r>
            <a:br>
              <a:rPr lang="ru-RU" sz="2800" b="1" dirty="0" smtClean="0"/>
            </a:br>
            <a:r>
              <a:rPr lang="ru-RU" sz="2800" b="1" dirty="0" smtClean="0"/>
              <a:t>60-х годов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72816"/>
            <a:ext cx="835292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телевидения страны к концу 60-х годов 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214 мощных телевизионных станции. В том числе: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124 программных телецентра,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90 ретрансляционных станций,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20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двухпрограммных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телецентров,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4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трехпрограммных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телецентра.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1965 году своими телецентрами обзавелись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130 регионов страны  из 170. 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153 города принимали программы Центрального телевидения.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53 города выходили со своими программами на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Центральное телевидение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b="1" dirty="0" smtClean="0"/>
              <a:t>Главные телевизионные события </a:t>
            </a:r>
            <a:br>
              <a:rPr lang="ru-RU" sz="2800" b="1" dirty="0" smtClean="0"/>
            </a:br>
            <a:r>
              <a:rPr lang="ru-RU" sz="2800" b="1" dirty="0" smtClean="0"/>
              <a:t>60-х годов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437112"/>
            <a:ext cx="60486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1976 год. Создана спутниковая система «Экран».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 позволила принимать передачи ЦТ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Сибири и Дальнего Востока.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«Экран» стал первым шагом к созданию современных систем телевизионного вещания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ru-RU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latin typeface="Times New Roman" pitchFamily="18" charset="0"/>
              </a:rPr>
              <a:t>	</a:t>
            </a:r>
          </a:p>
        </p:txBody>
      </p:sp>
      <p:pic>
        <p:nvPicPr>
          <p:cNvPr id="4" name="Picture 9" descr="4031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56176" y="4365104"/>
            <a:ext cx="2639318" cy="1976952"/>
          </a:xfrm>
          <a:prstGeom prst="rect">
            <a:avLst/>
          </a:prstGeom>
          <a:noFill/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171010" name="Picture 2" descr="http://vladnews.ru/uploads/news/2010/11/10/e9d615173b828268c29da2799afb4b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2304257" cy="1738518"/>
          </a:xfrm>
          <a:prstGeom prst="rect">
            <a:avLst/>
          </a:prstGeom>
          <a:noFill/>
          <a:effectLst>
            <a:softEdge rad="63500"/>
          </a:effectLst>
          <a:scene3d>
            <a:camera prst="perspectiveContrastingRightFacing"/>
            <a:lightRig rig="threePt" dir="t"/>
          </a:scene3d>
        </p:spPr>
      </p:pic>
      <p:sp>
        <p:nvSpPr>
          <p:cNvPr id="6" name="TextBox 5"/>
          <p:cNvSpPr txBox="1"/>
          <p:nvPr/>
        </p:nvSpPr>
        <p:spPr>
          <a:xfrm>
            <a:off x="2267744" y="1628800"/>
            <a:ext cx="6624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Телевизионная сеть «Орбита».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1965 год. Экспериментальная ретрансляция программ 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через спутник связи «Молния-1» и наземную  станцию «Орбита».</a:t>
            </a:r>
          </a:p>
          <a:p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2492896"/>
            <a:ext cx="6948264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 год. Первые 20 станций «Орбиты»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отдаленных городах : Южно-Сахалинске, Якутске, Норильске, Хабаровске и других. 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3528" y="3501008"/>
            <a:ext cx="84969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Жителям Дальнего Востока и Средней Азии смогли смотреть программы ЦТ. Позже количество приемных станций возросло до 69 комплексов.</a:t>
            </a:r>
            <a:endParaRPr lang="ru-RU" sz="2000" dirty="0"/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ts val="3000"/>
              </a:lnSpc>
            </a:pPr>
            <a:r>
              <a:rPr lang="ru-RU" sz="3100" dirty="0" smtClean="0"/>
              <a:t>Новые технологии в </a:t>
            </a:r>
            <a:r>
              <a:rPr lang="ru-RU" sz="3100" dirty="0" err="1" smtClean="0"/>
              <a:t>телепроизводстве</a:t>
            </a:r>
            <a:r>
              <a:rPr lang="ru-RU" sz="3100" dirty="0" smtClean="0"/>
              <a:t> рубежа 60-х – 70-х годов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700" dirty="0" smtClean="0"/>
              <a:t>Видеозапись и видеомагнитофон</a:t>
            </a:r>
            <a:endParaRPr lang="ru-RU" sz="2700" dirty="0"/>
          </a:p>
        </p:txBody>
      </p:sp>
      <p:pic>
        <p:nvPicPr>
          <p:cNvPr id="3" name="Picture 6" descr="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628800"/>
            <a:ext cx="1920330" cy="2560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83768" y="1628800"/>
            <a:ext cx="633670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Создатель видеомагнитофона и фирмы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Ampex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Матвеевич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</a:t>
            </a:r>
            <a:r>
              <a:rPr lang="ru-RU" sz="24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buFontTx/>
              <a:buNone/>
            </a:pP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2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ru-RU" sz="20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exander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oniatoff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perimental</a:t>
            </a:r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1944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5" name="Picture 9" descr="Ampex-V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156176" y="3573016"/>
            <a:ext cx="2542183" cy="2828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2483768" y="2780928"/>
            <a:ext cx="5976664" cy="9746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Aft>
                <a:spcPct val="30000"/>
              </a:spcAft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1956 г. 14 марта: «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Ампекс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демонстрирует первый видеомагнитофон.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4221088"/>
            <a:ext cx="5436096" cy="2359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Aft>
                <a:spcPct val="30000"/>
              </a:spcAft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Изобретатели: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</a:t>
            </a:r>
            <a:r>
              <a:rPr lang="ru-RU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Чарльз Гинзбург, Чарльз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Андерсон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Рей Долби.</a:t>
            </a:r>
          </a:p>
          <a:p>
            <a:pPr>
              <a:lnSpc>
                <a:spcPct val="80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1956 г. 30 ноября – первое применение </a:t>
            </a:r>
          </a:p>
          <a:p>
            <a:pPr>
              <a:lnSpc>
                <a:spcPts val="2000"/>
              </a:lnSpc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вещании телекомпанией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Си-Би-Си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ts val="3000"/>
              </a:lnSpc>
            </a:pPr>
            <a:r>
              <a:rPr lang="ru-RU" sz="3100" dirty="0" smtClean="0"/>
              <a:t>Новые технологии в </a:t>
            </a:r>
            <a:r>
              <a:rPr lang="ru-RU" sz="3100" dirty="0" err="1" smtClean="0"/>
              <a:t>телепроизводстве</a:t>
            </a:r>
            <a:r>
              <a:rPr lang="ru-RU" sz="3100" dirty="0" smtClean="0"/>
              <a:t> рубежа 60-х – 70-х годов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700" dirty="0" smtClean="0"/>
              <a:t>Видеозапись и видеомагнитофон</a:t>
            </a:r>
            <a:endParaRPr lang="ru-RU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556792"/>
            <a:ext cx="835292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СССР разработка видеомагнитофонов и магнитной записи  велась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1956 года в научных  и производственных центрах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Москвы, Ленинграда, Новосибирска.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образцы демонстрируются в начале 60-х годов.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8100" name="Picture 4" descr="http://cn15.nevsedoma.com.ua/photo/756/134_files/16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80928"/>
            <a:ext cx="2154681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51520" y="5157192"/>
            <a:ext cx="2645532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Макет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одного из первых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отечественных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видеомагнитофонов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«Кадр 1»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3808" y="2708920"/>
            <a:ext cx="3214854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ноябре  1967 г.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первой очереди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телецентра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Останкино введены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аппаратов «Электрон 2»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9" descr="35a54c0ee7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91880" y="4149080"/>
            <a:ext cx="1547744" cy="241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8104" name="Picture 8" descr="http://cs5.pikabu.ru/images/big_size_comm/2014-08_4/14083479928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293096"/>
            <a:ext cx="288032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012160" y="2708920"/>
            <a:ext cx="280831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1969 г. серийный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 магнитофона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«Кадр 3»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 его последующей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модификацией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Новые технологии в </a:t>
            </a:r>
            <a:r>
              <a:rPr lang="ru-RU" sz="2800" dirty="0" err="1" smtClean="0"/>
              <a:t>телепроизводстве</a:t>
            </a:r>
            <a:r>
              <a:rPr lang="ru-RU" sz="2800" dirty="0" smtClean="0"/>
              <a:t> рубежа 60-х – 70-х годов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/>
              <a:t>Видеозапись и видеомагнитофон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4437112"/>
            <a:ext cx="5616624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endParaRPr lang="ru-RU" dirty="0" smtClean="0"/>
          </a:p>
          <a:p>
            <a:pPr>
              <a:lnSpc>
                <a:spcPct val="90000"/>
              </a:lnSpc>
              <a:buFontTx/>
              <a:buNone/>
            </a:pPr>
            <a:endParaRPr lang="ru-RU" dirty="0" smtClean="0"/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/>
              <a:t>                                                                                          </a:t>
            </a:r>
          </a:p>
        </p:txBody>
      </p:sp>
      <p:pic>
        <p:nvPicPr>
          <p:cNvPr id="4" name="Picture 31" descr="WOk5SVSYld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84168" y="2204864"/>
            <a:ext cx="2577546" cy="2088232"/>
          </a:xfrm>
          <a:prstGeom prst="rect">
            <a:avLst/>
          </a:prstGeom>
          <a:noFill/>
        </p:spPr>
      </p:pic>
      <p:pic>
        <p:nvPicPr>
          <p:cNvPr id="5" name="Picture 35" descr="c6c0e7787563ebf55179ade322269fa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552" y="4509120"/>
            <a:ext cx="2377413" cy="1584176"/>
          </a:xfrm>
          <a:prstGeom prst="rect">
            <a:avLst/>
          </a:prstGeom>
          <a:noFill/>
        </p:spPr>
      </p:pic>
      <p:pic>
        <p:nvPicPr>
          <p:cNvPr id="6" name="Picture 5" descr="(аппарат магнитной записи теле-передачи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707904" y="2844390"/>
            <a:ext cx="1584176" cy="2528826"/>
          </a:xfrm>
          <a:prstGeom prst="rect">
            <a:avLst/>
          </a:prstGeom>
          <a:noFill/>
        </p:spPr>
      </p:pic>
      <p:pic>
        <p:nvPicPr>
          <p:cNvPr id="390146" name="Picture 2" descr="http://www.gitr.ru/photo/albums/students/students1994-2002_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700808"/>
            <a:ext cx="2057371" cy="144016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411760" y="1556792"/>
            <a:ext cx="44644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Конец 60-х – начало 70-х годов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Освоение  видеозаписи и видеомонтажа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3212976"/>
            <a:ext cx="3374642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Литовчин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одним из первых осваивал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видеомагнитную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съёмку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магнитный видеомонтаж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908704" y="3717032"/>
            <a:ext cx="3231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364088" y="4365104"/>
            <a:ext cx="5544616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Голдовская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кинооператор, 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 её коллеги, осваивала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мобильную съёмочную 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телекамеру  «Эклер» 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магнитной видеолентой 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магнитофоном 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с синхронизацией  звука. 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6165304"/>
            <a:ext cx="2778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Магнитофона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Награ</a:t>
            </a:r>
            <a:r>
              <a:rPr lang="ru-RU" sz="2000" dirty="0" smtClean="0"/>
              <a:t>»</a:t>
            </a:r>
            <a:endParaRPr lang="ru-RU" sz="2000" dirty="0"/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980728"/>
            <a:ext cx="7667192" cy="145642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Телевидение </a:t>
            </a:r>
            <a:b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32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70-х – середины 80-х годов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1560" y="3212976"/>
            <a:ext cx="8280920" cy="3456384"/>
          </a:xfrm>
        </p:spPr>
        <p:txBody>
          <a:bodyPr>
            <a:normAutofit/>
          </a:bodyPr>
          <a:lstStyle/>
          <a:p>
            <a:pPr algn="ctr"/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Реформа информационного вещания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Реформа общественно-политического вещания </a:t>
            </a:r>
          </a:p>
          <a:p>
            <a:pPr algn="ctr"/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dirty="0" smtClean="0"/>
          </a:p>
          <a:p>
            <a:pPr algn="ctr"/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91264" cy="936104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404664"/>
            <a:ext cx="82809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Государственная политика и телевидение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Система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т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елевидения к началу 70-х годов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endParaRPr lang="ru-RU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484784"/>
            <a:ext cx="8568952" cy="4688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 процентов населения СССР могут принимать телепередачи.</a:t>
            </a:r>
          </a:p>
          <a:p>
            <a:pPr algn="ctr">
              <a:lnSpc>
                <a:spcPct val="50000"/>
              </a:lnSpc>
              <a:spcBef>
                <a:spcPct val="40000"/>
              </a:spcBef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 миллионов  телевизоров.</a:t>
            </a:r>
          </a:p>
          <a:p>
            <a:pPr>
              <a:lnSpc>
                <a:spcPct val="50000"/>
              </a:lnSpc>
              <a:spcBef>
                <a:spcPct val="40000"/>
              </a:spcBef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Распространение сигнала:</a:t>
            </a:r>
          </a:p>
          <a:p>
            <a:pPr>
              <a:lnSpc>
                <a:spcPct val="50000"/>
              </a:lnSpc>
              <a:spcBef>
                <a:spcPct val="40000"/>
              </a:spcBef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Европейская часть СССР – радиорелейные линии;</a:t>
            </a:r>
          </a:p>
          <a:p>
            <a:pPr>
              <a:lnSpc>
                <a:spcPct val="50000"/>
              </a:lnSpc>
              <a:spcBef>
                <a:spcPct val="40000"/>
              </a:spcBef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территории за Уралом – космические средства.</a:t>
            </a:r>
          </a:p>
          <a:p>
            <a:pPr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Трансляция в восточные районы страны Первой программы с учётом местного времени</a:t>
            </a:r>
          </a:p>
          <a:p>
            <a:pPr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Группировка спутников к середине 70-х годов: «Молния», «Радуга», «Экран», «Горизонт»</a:t>
            </a:r>
          </a:p>
          <a:p>
            <a:pPr>
              <a:lnSpc>
                <a:spcPts val="2000"/>
              </a:lnSpc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Создана система «Интерспутник» для трансляции сигнала</a:t>
            </a:r>
          </a:p>
          <a:p>
            <a:pPr>
              <a:lnSpc>
                <a:spcPts val="2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территории СССР, стран Восточной Европы, на Кубу, Вьетнам, Монголию и др. страны.</a:t>
            </a:r>
          </a:p>
          <a:p>
            <a:pPr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Спутниковая система «Орбиты» подключена к международной космической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телесистеме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Интелсат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</a:p>
          <a:p>
            <a:pPr>
              <a:lnSpc>
                <a:spcPct val="80000"/>
              </a:lnSpc>
              <a:spcBef>
                <a:spcPct val="40000"/>
              </a:spcBef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из Москвы доступны практически на всём земном шаре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Реорганизация управления телевидением страны</a:t>
            </a:r>
            <a:endParaRPr lang="ru-RU" sz="2000" dirty="0"/>
          </a:p>
        </p:txBody>
      </p:sp>
      <p:pic>
        <p:nvPicPr>
          <p:cNvPr id="3" name="Picture 8" descr="Сергей Георгиевич Лапин">
            <a:hlinkClick r:id="rId2" tooltip="Сергей Георгиевич Лапин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804248" y="1772817"/>
            <a:ext cx="1694651" cy="2337238"/>
          </a:xfrm>
          <a:prstGeom prst="rect">
            <a:avLst/>
          </a:prstGeom>
          <a:ln w="6350"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Прямоугольник 3"/>
          <p:cNvSpPr/>
          <p:nvPr/>
        </p:nvSpPr>
        <p:spPr>
          <a:xfrm>
            <a:off x="1259632" y="1484784"/>
            <a:ext cx="4932040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С.Г.Лапин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 Государственного комитета по радиовещанию и телевидению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Совете Министров СССР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 5 июля 1978 г. —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Гостелерадио СССР)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Занимал этот пост 15 лет, с 17 апреля 1970 г. по 16 декабря 1985 г.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Герой СоциалистическогоТруда.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149080"/>
            <a:ext cx="8784976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Причины: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 Лапина связано с борьбой группировок в высших эшелонах власти и разгромом группы, так называемых  «комсомольцев», во главе с Председателем ВЦСПС А.Н.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Шелепиным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 некоторым данным, к группировке примыкал Н.Н.Месяцев, тогда Председатель  Госкомитета.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апреля 1970 года Месяцев был снят с должности.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апреля назначен С. Г. Лапин, пользующийся доверием Л.И.Брежнева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0155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Вокруг телевидения…</a:t>
            </a:r>
            <a:endParaRPr lang="ru-RU" sz="3200" dirty="0"/>
          </a:p>
        </p:txBody>
      </p:sp>
      <p:pic>
        <p:nvPicPr>
          <p:cNvPr id="4" name="Picture 7" descr="File:Santa Chiara Assis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699792" y="1628800"/>
            <a:ext cx="3838787" cy="28803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3" descr="File:Fresco depicting Clare of Assisi holding a lily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1008878">
            <a:off x="351896" y="1849536"/>
            <a:ext cx="2078946" cy="266524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10" descr="File:Simone Martini 047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40302">
            <a:off x="6673425" y="1985827"/>
            <a:ext cx="2063503" cy="25119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67544" y="4941168"/>
            <a:ext cx="82809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Клара Ассизская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(16 .08 1194 г. − 11.091253)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Итальянская святая, основательница ордена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кларистинок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середины 50-х годов ХХ века католической церковью определена как покровительница телевидения.</a:t>
            </a:r>
          </a:p>
          <a:p>
            <a:pPr algn="ctr">
              <a:lnSpc>
                <a:spcPct val="90000"/>
              </a:lnSpc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центре базилика святой Клары  в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Ассизи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Реорганизация управления телевидением страны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556792"/>
            <a:ext cx="871296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12.06.1970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Указ Президиума Верховного Совета СССР о преобразовании Комитета по радиовещанию и телевидению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Совете министров СССР в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союзно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республиканский Комитет по телевидению и радиовещанию Союза ССР</a:t>
            </a:r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21.11.1970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Передовая статья в газете «Правда» по материалам закрытого постановления ЦК КПСС и СМ СССР по проблемам телевидения.</a:t>
            </a:r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Эти документы ставили следующие задачи:</a:t>
            </a: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повышение роли телевидения в идеологической работе;</a:t>
            </a: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централизация телевещания в масштабах страны;</a:t>
            </a: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координация центрального и местного телевещания;</a:t>
            </a: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улучшение подготовки кадров, введение конкурсной системы для некоторых категорий творческих работников;</a:t>
            </a: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осуществление единой технической политики в области телевидения.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Реорганизация управления телевидением страны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700808"/>
            <a:ext cx="77048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Государственные планы СССР и бюджет предусматривали выделение финансирования на:</a:t>
            </a: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производство телепрограмм;</a:t>
            </a: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развитие технической базы телевещания: </a:t>
            </a: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-реконструкция действующих и сооружение новых 			кабельных и радиорелейных линий связи;</a:t>
            </a: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строительство крупных и маломощных 				телевизионных станций и ретрансляторов.</a:t>
            </a:r>
          </a:p>
          <a:p>
            <a:pPr>
              <a:buFontTx/>
              <a:buNone/>
            </a:pPr>
            <a:endParaRPr lang="ru-RU" sz="2000" b="1" dirty="0" smtClean="0"/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Лапин С.Г. </a:t>
            </a:r>
          </a:p>
          <a:p>
            <a:pPr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рабочего класса в программах советского телевидения и радиовещания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Доклад на научно-практической конференции. Ленинград, 1970 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контроль за СМИ и телевидением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772816"/>
            <a:ext cx="81369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1966 - Положение о Главлите и его местных органах (новая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редакция,первый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вариант – 1955 год).</a:t>
            </a:r>
          </a:p>
          <a:p>
            <a:pPr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1967 «Инструкция о порядке цензорского контроля». </a:t>
            </a:r>
          </a:p>
          <a:p>
            <a:pPr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янв. 1969 постановление ЦК КПСС </a:t>
            </a: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повышении ответственности руководителей органов печати, радио, телевидения, кинематографии, учреждений культуры и искусства за идейно-политический уровень публикуемых материалов и репертуара». </a:t>
            </a:r>
          </a:p>
          <a:p>
            <a:pPr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возлагало основную идеологическую ответственность за содержание изданий и зрелищ на руководителей профильных учреждений 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Реорганизация управления телевидением страны</a:t>
            </a:r>
            <a:endParaRPr lang="ru-RU" sz="2400" dirty="0"/>
          </a:p>
        </p:txBody>
      </p:sp>
      <p:graphicFrame>
        <p:nvGraphicFramePr>
          <p:cNvPr id="178178" name="Organization Chart 3"/>
          <p:cNvGraphicFramePr>
            <a:graphicFrameLocks/>
          </p:cNvGraphicFramePr>
          <p:nvPr/>
        </p:nvGraphicFramePr>
        <p:xfrm>
          <a:off x="323528" y="1556792"/>
          <a:ext cx="8496944" cy="4795416"/>
        </p:xfrm>
        <a:graphic>
          <a:graphicData uri="http://schemas.openxmlformats.org/drawingml/2006/compatibility">
            <com:legacyDrawing xmlns:com="http://schemas.openxmlformats.org/drawingml/2006/compatibility" spid="_x0000_s178178"/>
          </a:graphicData>
        </a:graphic>
      </p:graphicFrame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Реорганизация управления телевидением страны</a:t>
            </a:r>
            <a:endParaRPr lang="ru-RU" sz="2400" dirty="0"/>
          </a:p>
        </p:txBody>
      </p:sp>
      <p:graphicFrame>
        <p:nvGraphicFramePr>
          <p:cNvPr id="179202" name="Organization Chart 3"/>
          <p:cNvGraphicFramePr>
            <a:graphicFrameLocks/>
          </p:cNvGraphicFramePr>
          <p:nvPr/>
        </p:nvGraphicFramePr>
        <p:xfrm>
          <a:off x="395536" y="1700808"/>
          <a:ext cx="8208963" cy="4464050"/>
        </p:xfrm>
        <a:graphic>
          <a:graphicData uri="http://schemas.openxmlformats.org/drawingml/2006/compatibility">
            <com:legacyDrawing xmlns:com="http://schemas.openxmlformats.org/drawingml/2006/compatibility" spid="_x0000_s179202"/>
          </a:graphicData>
        </a:graphic>
      </p:graphicFrame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Реорганизация управления телевидением страны</a:t>
            </a:r>
            <a:endParaRPr lang="ru-RU" sz="2400" dirty="0"/>
          </a:p>
        </p:txBody>
      </p:sp>
      <p:graphicFrame>
        <p:nvGraphicFramePr>
          <p:cNvPr id="180226" name="Organization Chart 3"/>
          <p:cNvGraphicFramePr>
            <a:graphicFrameLocks/>
          </p:cNvGraphicFramePr>
          <p:nvPr/>
        </p:nvGraphicFramePr>
        <p:xfrm>
          <a:off x="467544" y="1628800"/>
          <a:ext cx="8208963" cy="4637088"/>
        </p:xfrm>
        <a:graphic>
          <a:graphicData uri="http://schemas.openxmlformats.org/drawingml/2006/compatibility">
            <com:legacyDrawing xmlns:com="http://schemas.openxmlformats.org/drawingml/2006/compatibility" spid="_x0000_s180226"/>
          </a:graphicData>
        </a:graphic>
      </p:graphicFrame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Реорганизация управления телевидением страны</a:t>
            </a:r>
            <a:endParaRPr lang="ru-RU" sz="2400" dirty="0"/>
          </a:p>
        </p:txBody>
      </p:sp>
      <p:graphicFrame>
        <p:nvGraphicFramePr>
          <p:cNvPr id="181250" name="Organization Chart 7"/>
          <p:cNvGraphicFramePr>
            <a:graphicFrameLocks/>
          </p:cNvGraphicFramePr>
          <p:nvPr/>
        </p:nvGraphicFramePr>
        <p:xfrm>
          <a:off x="251520" y="1484784"/>
          <a:ext cx="8424936" cy="5040560"/>
        </p:xfrm>
        <a:graphic>
          <a:graphicData uri="http://schemas.openxmlformats.org/drawingml/2006/compatibility">
            <com:legacyDrawing xmlns:com="http://schemas.openxmlformats.org/drawingml/2006/compatibility" spid="_x0000_s181250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28184" y="3789040"/>
            <a:ext cx="26826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Гостелерадио</a:t>
            </a:r>
          </a:p>
          <a:p>
            <a:r>
              <a:rPr lang="ru-RU" dirty="0" smtClean="0"/>
              <a:t>Автономных республик</a:t>
            </a:r>
            <a:endParaRPr lang="ru-RU" dirty="0"/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200" name="Picture 16" descr="http://portal-kultura.ru/upload/medialibrary/65c/1-RIAN_00808257.HR.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44306">
            <a:off x="6292997" y="2685686"/>
            <a:ext cx="1451324" cy="218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Реорганизация управления телевидением страны</a:t>
            </a:r>
            <a:endParaRPr lang="ru-RU" sz="2400" dirty="0"/>
          </a:p>
        </p:txBody>
      </p:sp>
      <p:pic>
        <p:nvPicPr>
          <p:cNvPr id="349186" name="Picture 2" descr="https://oldimg1.ria.ru/images/15031/85/150318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36934">
            <a:off x="790466" y="2689310"/>
            <a:ext cx="1492583" cy="2011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9190" name="Picture 6" descr="https://static.1tv.ru/uploads/video/material/splash/0/_original/123590_2649eae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636912"/>
            <a:ext cx="2855640" cy="16062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267744" y="4221088"/>
            <a:ext cx="4104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Легенда отечественного телевидения - 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Энвер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Мамедов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отмечает 90-летие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9192" name="Picture 8" descr="https://oldimg1.ria.ru/images/15031/89/1503189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25133">
            <a:off x="434140" y="4721680"/>
            <a:ext cx="2162988" cy="175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9194" name="Picture 10" descr="http://www.radaspilnot.org.ua/wp-content/uploads/2016/05/RIAN_archive_577312_Writer_Nikolai_Gribachev_and_political_analyst_Enver_Mamed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62833">
            <a:off x="6021507" y="4966639"/>
            <a:ext cx="2619006" cy="1388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9198" name="Picture 14" descr="https://cdn.turkaramamotoru.com/ru/mamedov-enver-nazimovich-7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99792" y="5085184"/>
            <a:ext cx="3024336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51520" y="1484784"/>
            <a:ext cx="8364406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Энвер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Назимович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Мамедов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1962 - 1985 гг. Первый заместитель председателя Гостелерадио СССР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деятель, дипломат и журналист.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 Великой Отечественной войны. 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991554"/>
          </a:xfrm>
        </p:spPr>
        <p:txBody>
          <a:bodyPr>
            <a:noAutofit/>
          </a:bodyPr>
          <a:lstStyle/>
          <a:p>
            <a:pPr algn="ctr">
              <a:lnSpc>
                <a:spcPts val="2700"/>
              </a:lnSpc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Государственная политика и телевидение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Реорганизация управления телевидением страны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484784"/>
            <a:ext cx="8568952" cy="5119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Энвер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Назимович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Мамедов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1962 - 1985 гг.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заместитель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председателя Гостелерадио СССР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Факты биографии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1941 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Курсант авиационного училища. 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1943 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 фронте Великой Отечественной войны.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1944-1945 гг.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Пресс-аташе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  посольства в Италии.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составе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советской части международного трибунала участвовал в  Нюренбергском процессе .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разные годы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 различных должностях – в  МИД СССР, в том числе, советником посланника посольства СССР в Вашингтоне .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разные годы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главный редактор радиовещания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зарубежные страны, Главный редактор журнала «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USSR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1959 - 1961 гг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Главный редактор, первый заместитель председателя 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Совинформбюро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Агенства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печати «Новости».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1986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настоящее время — советник-консультант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Российского агентства международной информации (РИА «Новости»)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http://disput.azstatic.com/uploads/monthly_2017_06/vv.jpg.f77a496d854477cd5e08e23c5835f7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84784"/>
            <a:ext cx="1210147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12" descr="http://visualrian.ru/thumbnails/00000000808/808260.th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4480317"/>
            <a:ext cx="1152127" cy="1612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Реформа информационного вещания</a:t>
            </a:r>
            <a:endParaRPr lang="ru-RU" sz="2800" dirty="0"/>
          </a:p>
        </p:txBody>
      </p:sp>
      <p:pic>
        <p:nvPicPr>
          <p:cNvPr id="3" name="Picture 8" descr="Картинка 3 из 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060848"/>
            <a:ext cx="177487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1412776"/>
            <a:ext cx="864096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Ю.А.Летунов.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1969 - 1977 - главный редактор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Главной редакции информации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Центрального телевидения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(«Программа «Время»)</a:t>
            </a:r>
          </a:p>
          <a:p>
            <a:pPr>
              <a:lnSpc>
                <a:spcPct val="80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1952 г. радиокорреспондент,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1966 - 1968г. гл. редактор Гл. редакции информации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(«Последние известия») Всесоюзного радио.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1965 году участвовал в создании радиостанции «Маяк»</a:t>
            </a:r>
          </a:p>
          <a:p>
            <a:pPr>
              <a:lnSpc>
                <a:spcPct val="80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1965 г. готовился к полёту в космос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качестве журналиста. После смерти С.П.Королёва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продолжения  эта программа не получила.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1978 — политический обозреватель ЦТ СССР,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и ведущий общественно-политического еженедельника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«Наше обозрение». </a:t>
            </a:r>
          </a:p>
          <a:p>
            <a:pPr>
              <a:lnSpc>
                <a:spcPct val="80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Кандидат ист. наук. Лауреат п</a:t>
            </a:r>
            <a:r>
              <a:rPr lang="ru-RU" sz="2000" dirty="0" smtClean="0"/>
              <a:t>ремии Союза журналистов СССР </a:t>
            </a:r>
          </a:p>
          <a:p>
            <a:pPr>
              <a:lnSpc>
                <a:spcPct val="80000"/>
              </a:lnSpc>
            </a:pPr>
            <a:r>
              <a:rPr lang="ru-RU" sz="2000" dirty="0" smtClean="0"/>
              <a:t>«Золотой микрофон». 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ауреат Государственной премии СССР.</a:t>
            </a:r>
          </a:p>
          <a:p>
            <a:pPr>
              <a:lnSpc>
                <a:spcPct val="80000"/>
              </a:lnSpc>
            </a:pPr>
            <a:endParaRPr lang="ru-RU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948264" y="4581128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26.10. 1926 г. –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30. 07. 1984г.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http://www.playcast.ru/uploads/2017/07/11/23002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915801">
            <a:off x="1828874" y="1535325"/>
            <a:ext cx="2127842" cy="160025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50210" name="Picture 2" descr="http://img.youtube.com/vi/BODPbRENJ4o/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61123">
            <a:off x="6562393" y="3132150"/>
            <a:ext cx="2262394" cy="169679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" name="Picture 2" descr="Спрашивает царь у Марьюш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64463">
            <a:off x="326802" y="4876993"/>
            <a:ext cx="2195687" cy="132610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85584" cy="99898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Дальновидение как предчувствие</a:t>
            </a:r>
            <a:endParaRPr lang="ru-RU" sz="3200" dirty="0"/>
          </a:p>
        </p:txBody>
      </p:sp>
      <p:pic>
        <p:nvPicPr>
          <p:cNvPr id="3" name="Picture 2" descr="https://ds04.infourok.ru/uploads/ex/06b8/0002642f-1460cc49/img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1412776"/>
            <a:ext cx="2208244" cy="1656184"/>
          </a:xfrm>
          <a:prstGeom prst="rect">
            <a:avLst/>
          </a:prstGeom>
          <a:noFill/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6" descr="http://www.libex.ru/img/x/35/0f/763f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68849">
            <a:off x="620423" y="1638517"/>
            <a:ext cx="1404270" cy="187236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" name="Picture 4" descr="Царь на чудеса удивляется, а красавица слезами заливается, говорит царю: - Возьми мое наливное яблочко, серебряное блюдечко, только помилуй сестер моих, не губи их за мен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60316">
            <a:off x="6429655" y="4644551"/>
            <a:ext cx="2455714" cy="152570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8" name="Picture 10" descr="http://itd3.mycdn.me/image?id=837334462400&amp;t=20&amp;plc=WEB&amp;tkn=*NwUbvgaCBZoG0uWhojtjGzxW8I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80540">
            <a:off x="5816363" y="1651506"/>
            <a:ext cx="2498149" cy="149888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9" name="Picture 4" descr="http://teremok.in/narodn_skazki/russkie_skazki/images/serebr_blujdse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67082">
            <a:off x="336743" y="3542241"/>
            <a:ext cx="2299641" cy="136157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19672" y="3356992"/>
            <a:ext cx="5760640" cy="3221395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Взяла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Марьюшка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блюдечко с яблочком, покатила яблочко </a:t>
            </a:r>
          </a:p>
          <a:p>
            <a:pPr algn="ctr">
              <a:lnSpc>
                <a:spcPts val="2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блюдечку, наливное </a:t>
            </a:r>
          </a:p>
          <a:p>
            <a:pPr algn="ctr">
              <a:lnSpc>
                <a:spcPts val="2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серебряному блюдечку. </a:t>
            </a:r>
          </a:p>
          <a:p>
            <a:pPr algn="ctr">
              <a:lnSpc>
                <a:spcPts val="2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Вдруг раздался звон-перезвон</a:t>
            </a:r>
            <a:r>
              <a:rPr lang="ru-RU" sz="2000" i="1" dirty="0" smtClean="0"/>
              <a:t>,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на блюдечке один за одним</a:t>
            </a:r>
          </a:p>
          <a:p>
            <a:pPr algn="ctr">
              <a:lnSpc>
                <a:spcPts val="2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города русские выставляются, </a:t>
            </a:r>
          </a:p>
          <a:p>
            <a:pPr algn="ctr">
              <a:lnSpc>
                <a:spcPts val="2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них полки собираются </a:t>
            </a:r>
          </a:p>
          <a:p>
            <a:pPr algn="ctr">
              <a:lnSpc>
                <a:spcPts val="2000"/>
              </a:lnSpc>
              <a:defRPr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знаменами, в боевой строй  становятся, воеводы перед строями, головы перед взводами, десятники перед десятками…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endParaRPr lang="ru-RU" sz="2000" dirty="0"/>
          </a:p>
        </p:txBody>
      </p:sp>
    </p:spTree>
  </p:cSld>
  <p:clrMapOvr>
    <a:masterClrMapping/>
  </p:clrMapOvr>
  <p:transition advTm="4000">
    <p:fade thruBlk="1"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91264" cy="792088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Реформа информационного вещания</a:t>
            </a:r>
            <a:endParaRPr lang="ru-RU" sz="2800" dirty="0"/>
          </a:p>
        </p:txBody>
      </p:sp>
      <p:pic>
        <p:nvPicPr>
          <p:cNvPr id="413698" name="Picture 2" descr="https://static.elitsy.ru/media/cache/a3/2a/a32a5ff33ce1b46a5e17e0d6be937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132856"/>
            <a:ext cx="4610704" cy="381642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>
            <a:off x="3492907" y="5949280"/>
            <a:ext cx="2632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И.П. Мясников 1978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3700" name="Picture 4" descr="https://pimg.mycdn.me/getImage?disableStub=true&amp;type=VIDEO_S_720&amp;skipBlack=true&amp;url=http%3A%2F%2Fi.ytimg.com%2Fvi%2FoULuDBpB3iE%2F0.jpg&amp;signatureToken=bvceUys5pGJDKN9xx44XHg"/>
          <p:cNvPicPr>
            <a:picLocks noChangeAspect="1" noChangeArrowheads="1"/>
          </p:cNvPicPr>
          <p:nvPr/>
        </p:nvPicPr>
        <p:blipFill>
          <a:blip r:embed="rId4" cstate="print"/>
          <a:srcRect l="4327" r="4808"/>
          <a:stretch>
            <a:fillRect/>
          </a:stretch>
        </p:blipFill>
        <p:spPr bwMode="auto">
          <a:xfrm>
            <a:off x="7380311" y="1700808"/>
            <a:ext cx="1395847" cy="8640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16" descr="http://politikus.ru/uploads/posts/2016-01/1451673728_rossiya-tv-vremy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22788">
            <a:off x="552385" y="1842892"/>
            <a:ext cx="1371298" cy="9126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3702" name="Picture 6" descr="https://sun9-47.userapi.com/c637827/v637827197/50293/Wo1xlTr6tn0.jpg"/>
          <p:cNvPicPr>
            <a:picLocks noChangeAspect="1" noChangeArrowheads="1"/>
          </p:cNvPicPr>
          <p:nvPr/>
        </p:nvPicPr>
        <p:blipFill>
          <a:blip r:embed="rId6" cstate="print"/>
          <a:srcRect l="11684" r="11705"/>
          <a:stretch>
            <a:fillRect/>
          </a:stretch>
        </p:blipFill>
        <p:spPr bwMode="auto">
          <a:xfrm>
            <a:off x="539552" y="3356991"/>
            <a:ext cx="1390308" cy="10230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3704" name="Picture 8" descr="https://sun9-50.userapi.com/c629327/v629327973/1fcbe/D8-0_Vf6oU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3212976"/>
            <a:ext cx="1152128" cy="9518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3706" name="Picture 10" descr="https://sun9-14.userapi.com/c628816/u22301681/video/y_d47e58d6.jpg"/>
          <p:cNvPicPr>
            <a:picLocks noChangeAspect="1" noChangeArrowheads="1"/>
          </p:cNvPicPr>
          <p:nvPr/>
        </p:nvPicPr>
        <p:blipFill>
          <a:blip r:embed="rId8" cstate="print"/>
          <a:srcRect t="16666" b="13333"/>
          <a:stretch>
            <a:fillRect/>
          </a:stretch>
        </p:blipFill>
        <p:spPr bwMode="auto">
          <a:xfrm>
            <a:off x="395536" y="4941168"/>
            <a:ext cx="1872208" cy="982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3712" name="Picture 16" descr="https://i.ytimg.com/vi/GaM6Z7wR6-0/maxresdefault.jpg"/>
          <p:cNvPicPr>
            <a:picLocks noChangeAspect="1" noChangeArrowheads="1"/>
          </p:cNvPicPr>
          <p:nvPr/>
        </p:nvPicPr>
        <p:blipFill>
          <a:blip r:embed="rId9" cstate="print"/>
          <a:srcRect l="19941" r="16441"/>
          <a:stretch>
            <a:fillRect/>
          </a:stretch>
        </p:blipFill>
        <p:spPr bwMode="auto">
          <a:xfrm>
            <a:off x="7452320" y="4725144"/>
            <a:ext cx="1277278" cy="11293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3275856" y="1484784"/>
            <a:ext cx="290816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«Программа "Время"»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608" name="Picture 16" descr="http://politikus.ru/uploads/posts/2016-01/1451673728_rossiya-tv-vrem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22788">
            <a:off x="343042" y="917979"/>
            <a:ext cx="1479313" cy="984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2700"/>
              </a:lnSpc>
            </a:pPr>
            <a:r>
              <a:rPr lang="ru-RU" sz="2800" dirty="0" smtClean="0"/>
              <a:t>Реформа информационного вещания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-4861048" y="0"/>
            <a:ext cx="5400600" cy="671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ru-RU" dirty="0" smtClean="0"/>
              <a:t>		</a:t>
            </a:r>
            <a:endParaRPr lang="ru-RU" b="1" dirty="0" smtClean="0"/>
          </a:p>
          <a:p>
            <a:pPr>
              <a:spcBef>
                <a:spcPts val="200"/>
              </a:spcBef>
            </a:pPr>
            <a:r>
              <a:rPr lang="ru-RU" dirty="0" smtClean="0"/>
              <a:t>		</a:t>
            </a:r>
            <a:r>
              <a:rPr lang="ru-RU" i="1" dirty="0" smtClean="0"/>
              <a:t>		</a:t>
            </a:r>
          </a:p>
        </p:txBody>
      </p:sp>
      <p:pic>
        <p:nvPicPr>
          <p:cNvPr id="366596" name="Picture 4" descr="https://cdn-st3.rtr-vesti.ru/vh/pictures/o/320/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645024"/>
            <a:ext cx="1728193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6598" name="Picture 6" descr="https://cdn-st1.rtr-vesti.ru/vh/pictures/bq/607/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645024"/>
            <a:ext cx="1296144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6600" name="Picture 8" descr="https://tvkinoradio.ru/upload/ckeditor/article/images/161024%D0%AD%D0%B4%D1%83%D0%B0%D1%80%D0%B4_%D0%A1%D0%B0%D0%B3%D0%B0%D0%BB%D0%B0%D0%B5%D0%B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717032"/>
            <a:ext cx="1835195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6604" name="Picture 12" descr="https://static.1tv.ru/uploads/video/material/splash/3/_original/182633_4f87b3aa6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3789040"/>
            <a:ext cx="1536171" cy="115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TextBox 10"/>
          <p:cNvSpPr txBox="1"/>
          <p:nvPr/>
        </p:nvSpPr>
        <p:spPr>
          <a:xfrm>
            <a:off x="1536925" y="1340768"/>
            <a:ext cx="5838714" cy="17389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редакция информации</a:t>
            </a:r>
          </a:p>
          <a:p>
            <a:pPr algn="ctr">
              <a:spcBef>
                <a:spcPts val="20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«Время»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21 час. Прямой эфир.</a:t>
            </a:r>
          </a:p>
          <a:p>
            <a:pPr algn="ctr">
              <a:spcBef>
                <a:spcPts val="20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«Новости».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Несколько раз в день. Прямой эфир</a:t>
            </a:r>
            <a:r>
              <a:rPr lang="ru-RU" dirty="0" smtClean="0"/>
              <a:t>.</a:t>
            </a:r>
          </a:p>
          <a:p>
            <a:pPr algn="ctr">
              <a:spcBef>
                <a:spcPts val="200"/>
              </a:spcBef>
            </a:pPr>
            <a:r>
              <a:rPr lang="ru-RU" sz="2000" b="1" dirty="0" smtClean="0"/>
              <a:t>Специальные проекты</a:t>
            </a:r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23528" y="2852936"/>
            <a:ext cx="4822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Главные редакторы 70-х – 80-х годов: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3212976"/>
            <a:ext cx="146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Ю.Летунов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79712" y="3212976"/>
            <a:ext cx="1585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В.Любовцев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79912" y="3212976"/>
            <a:ext cx="1367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Г.Шевелев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0112" y="3284984"/>
            <a:ext cx="1404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Э.Сагалаев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08304" y="3284984"/>
            <a:ext cx="13567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О.Какучая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4941168"/>
            <a:ext cx="8640960" cy="1720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  <a:spcBef>
                <a:spcPts val="200"/>
              </a:spcBef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Журналисты:</a:t>
            </a:r>
          </a:p>
          <a:p>
            <a:pPr>
              <a:lnSpc>
                <a:spcPts val="2500"/>
              </a:lnSpc>
              <a:spcBef>
                <a:spcPts val="200"/>
              </a:spcBef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Е.Синицын, А.Тихомиров, 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А.Крутов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А.Слипченко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С.Розен-Бестужева, Н.Шахова, Н.Чернова, К.Григорьева, Н.Прокофьева, О.Добродеев, С.Иезуитов, С.Галкин,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В.Степанюк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Л.Элин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А.Стуруа, Д.Белов, Б.Костенко и др.</a:t>
            </a:r>
          </a:p>
        </p:txBody>
      </p:sp>
      <p:pic>
        <p:nvPicPr>
          <p:cNvPr id="366610" name="Picture 18" descr="https://static.1tv.ru/uploads/video/material/splash/7/_original/169487_41e125a8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645024"/>
            <a:ext cx="1632181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2" name="Picture 12" descr="http://s011.radikal.ru/i318/1506/d5/b2a4688400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0869">
            <a:off x="1006793" y="3620729"/>
            <a:ext cx="1756185" cy="131714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7" name="Picture 34" descr="http://img1.1tv.ru/imgsize640x360/PR201012071221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90310">
            <a:off x="714995" y="4923831"/>
            <a:ext cx="1861764" cy="139632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5" name="Picture 32" descr="http://www.1tvnet.ru/assets/images/news/smetanina/11/18.01.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88401">
            <a:off x="7090569" y="3838099"/>
            <a:ext cx="1815011" cy="102850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48168" name="Picture 8" descr="http://tv-80.ru/attachments/Image/programma-vremiy-4.jpg?template=gener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55690">
            <a:off x="5168394" y="4115541"/>
            <a:ext cx="2376264" cy="133995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9" name="Picture 26" descr="https://pimg.mycdn.me/getImage?disableStub=true&amp;type=VIDEO_S_720&amp;url=http%3A%2F%2Fi.ytimg.com%2Fvi%2FRHAvzBepW98%2F0.jpg&amp;signatureToken=BcVqD5sCssLF7xXggch7d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41054">
            <a:off x="6842435" y="2132068"/>
            <a:ext cx="1933809" cy="108776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7" name="Picture 18" descr="http://mtdata.ru/u16/photo7571/20080246240-0/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22851">
            <a:off x="607779" y="2082579"/>
            <a:ext cx="1602593" cy="121084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" name="Picture 20" descr="http://tvtorrent.ru/pictures/max/17/7342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36824">
            <a:off x="2290332" y="3925863"/>
            <a:ext cx="1648572" cy="131885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" name="Picture 4" descr="http://static.1tv.ru/uploads/video/material/splash/2/_original/225002_cc35d8b28f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13781">
            <a:off x="5437136" y="2422968"/>
            <a:ext cx="1659548" cy="124466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" name="Picture 6" descr="http://ruspekh.ru/images/articles/17107/2016_10_10-09-01_00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684094">
            <a:off x="2041159" y="2372150"/>
            <a:ext cx="1902008" cy="126800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48164" name="Picture 4" descr="https://nstarikov.ru/wp-content/uploads/2015/08/%D0%9F%D0%A0%D0%9E%D0%93%D0%A0%D0%90%D0%9C%D0%9C%D0%90-%D0%92%D0%A0%D0%95%D0%9C%D0%AF-%D0%BA%D0%BE%D0%BF%D0%B8%D1%8F-750x37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13314">
            <a:off x="7108718" y="779744"/>
            <a:ext cx="1719023" cy="8640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62" name="Picture 2" descr="http://musicslist.ru/img.php?aHR0cHM6Ly9pLnl0aW1nLmNvbS92aS9XcFlYZEJ6Vjdacy9ocWRlZmF1bHQuanBn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772798">
            <a:off x="359474" y="704722"/>
            <a:ext cx="1440160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2700"/>
              </a:lnSpc>
            </a:pPr>
            <a:r>
              <a:rPr lang="ru-RU" sz="2800" dirty="0" smtClean="0"/>
              <a:t>Реформа информационного вещания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95936" y="3573016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И.Кириллов </a:t>
            </a:r>
            <a:r>
              <a:rPr lang="ru-RU" sz="20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58860" y="1484784"/>
            <a:ext cx="3443700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«Программа «Время»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Дикторы и журналисты</a:t>
            </a:r>
          </a:p>
          <a:p>
            <a:endParaRPr lang="ru-RU" dirty="0"/>
          </a:p>
        </p:txBody>
      </p:sp>
      <p:pic>
        <p:nvPicPr>
          <p:cNvPr id="8" name="Рисунок 7" descr="http://imapress.media/wp-content/uploads/2017/01/1-yanvar-foto-6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35896" y="4077072"/>
            <a:ext cx="243066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9" descr="Впервые вышла на Первом канале телевидения СССР программа «Время»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3779912" y="2204864"/>
            <a:ext cx="1931201" cy="144016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1" name="TextBox 10"/>
          <p:cNvSpPr txBox="1"/>
          <p:nvPr/>
        </p:nvSpPr>
        <p:spPr>
          <a:xfrm rot="20796115">
            <a:off x="2730261" y="3486810"/>
            <a:ext cx="11674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Е.Суслов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 rot="949594">
            <a:off x="5675070" y="3691228"/>
            <a:ext cx="144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А.Шатилова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95936" y="5733256"/>
            <a:ext cx="18269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Ю.Летунов</a:t>
            </a:r>
          </a:p>
          <a:p>
            <a:pPr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А.Лихитченко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И.Кириллов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 rot="20807418">
            <a:off x="2440448" y="5226958"/>
            <a:ext cx="1287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В.Шебеко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 rot="320851">
            <a:off x="697799" y="3131952"/>
            <a:ext cx="1369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Е.Кочергин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 rot="21316550">
            <a:off x="7176840" y="3204781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Кавеленов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 rot="576955">
            <a:off x="5963881" y="5485594"/>
            <a:ext cx="1379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Н.Бодрова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 rot="21081107">
            <a:off x="7836827" y="4725125"/>
            <a:ext cx="987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Л.Эли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 rot="20951540">
            <a:off x="1427915" y="6085762"/>
            <a:ext cx="14935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Т.Комарова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38" descr="Елена Миронова.jpe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787157">
            <a:off x="7319833" y="5187886"/>
            <a:ext cx="1645843" cy="92533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0" name="TextBox 29"/>
          <p:cNvSpPr txBox="1"/>
          <p:nvPr/>
        </p:nvSpPr>
        <p:spPr>
          <a:xfrm>
            <a:off x="6732240" y="6165304"/>
            <a:ext cx="156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Е.Миронова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/>
          <p:cNvSpPr txBox="1"/>
          <p:nvPr/>
        </p:nvSpPr>
        <p:spPr>
          <a:xfrm rot="214079">
            <a:off x="260388" y="4626553"/>
            <a:ext cx="1637688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ru-RU" dirty="0" smtClean="0"/>
              <a:t>А.Тихомиров</a:t>
            </a:r>
            <a:endParaRPr lang="ru-RU" dirty="0"/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434" name="Picture 2" descr="http://i3.fastpic.ru/big/2009/1023/b7/aaf1e87b068f698acfac41d1794a2b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07347">
            <a:off x="7144020" y="1292026"/>
            <a:ext cx="1313299" cy="1050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00811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Реформа информационного вещания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844824"/>
            <a:ext cx="86409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«Сегодня в мире»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Ежедневный, по будням, информационный выпуск.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1.12 1978 г. - 1988 г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dirty="0" smtClean="0"/>
              <a:t>	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и ведущие</a:t>
            </a:r>
            <a:r>
              <a:rPr lang="ru-RU" sz="2000" dirty="0" smtClean="0"/>
              <a:t> 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endParaRPr lang="ru-RU" b="1" dirty="0" smtClean="0"/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sz="2000" i="1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01982" y="1484784"/>
            <a:ext cx="4114909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редакция информации</a:t>
            </a:r>
          </a:p>
          <a:p>
            <a:pPr>
              <a:lnSpc>
                <a:spcPts val="2000"/>
              </a:lnSpc>
            </a:pPr>
            <a:endParaRPr lang="ru-RU" dirty="0"/>
          </a:p>
        </p:txBody>
      </p:sp>
      <p:pic>
        <p:nvPicPr>
          <p:cNvPr id="377860" name="Picture 4" descr="http://s5.bloknot.ru/wp-content/uploads/2016/04/Fesunenk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924944"/>
            <a:ext cx="2165739" cy="1219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801706" y="4077072"/>
            <a:ext cx="6116739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«Содружество»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жизни стран социалистического содружества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Еженедельно по воскресеньям . </a:t>
            </a:r>
          </a:p>
          <a:p>
            <a:pPr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1971г.-1985г. </a:t>
            </a:r>
          </a:p>
          <a:p>
            <a:pPr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59832" y="2924944"/>
            <a:ext cx="453650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И.Фесуненко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Б.Калягин, </a:t>
            </a:r>
          </a:p>
          <a:p>
            <a:pPr algn="ctr">
              <a:spcBef>
                <a:spcPct val="0"/>
              </a:spcBef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И.Кудрин,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Ф.Сейфуль-Мулюков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spcBef>
                <a:spcPct val="0"/>
              </a:spcBef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В.Цветов, и другие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ru-RU" dirty="0"/>
          </a:p>
        </p:txBody>
      </p:sp>
      <p:pic>
        <p:nvPicPr>
          <p:cNvPr id="460802" name="Picture 2" descr="http://20vek.net/images/66-11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955672"/>
            <a:ext cx="1800200" cy="1497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460804" name="Picture 4" descr="https://static.1tv.ru/uploads/photo/image/1/big/430781_big_aea5573b8c.jpg"/>
          <p:cNvPicPr>
            <a:picLocks noChangeAspect="1" noChangeArrowheads="1"/>
          </p:cNvPicPr>
          <p:nvPr/>
        </p:nvPicPr>
        <p:blipFill>
          <a:blip r:embed="rId5" cstate="print"/>
          <a:srcRect l="20762" r="8054"/>
          <a:stretch>
            <a:fillRect/>
          </a:stretch>
        </p:blipFill>
        <p:spPr bwMode="auto">
          <a:xfrm>
            <a:off x="645669" y="5013176"/>
            <a:ext cx="1910107" cy="1512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sp>
        <p:nvSpPr>
          <p:cNvPr id="12" name="TextBox 11"/>
          <p:cNvSpPr txBox="1"/>
          <p:nvPr/>
        </p:nvSpPr>
        <p:spPr>
          <a:xfrm>
            <a:off x="2843808" y="5157192"/>
            <a:ext cx="3277372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и ведущие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В.Любовцев, А.Каверзнев,</a:t>
            </a:r>
          </a:p>
          <a:p>
            <a:pPr algn="ctr"/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В.Корзин, и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60806" name="Picture 6" descr="http://kino-cccp.net/_pu/288/s029248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7308304" y="2636912"/>
            <a:ext cx="1224136" cy="172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Реформа информационного вещания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83768" y="1412776"/>
            <a:ext cx="43595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Зарубежные корреспонденты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2" descr="http://s00.yaplakal.com/pics/pics_original/5/7/1/2294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96427">
            <a:off x="597795" y="1744561"/>
            <a:ext cx="1777865" cy="1333399"/>
          </a:xfrm>
          <a:prstGeom prst="rect">
            <a:avLst/>
          </a:prstGeom>
          <a:noFill/>
        </p:spPr>
      </p:pic>
      <p:pic>
        <p:nvPicPr>
          <p:cNvPr id="5" name="Picture 26" descr="http://img2.ntv.ru/home/news/20160202/dm_v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5301208"/>
            <a:ext cx="1664185" cy="936104"/>
          </a:xfrm>
          <a:prstGeom prst="rect">
            <a:avLst/>
          </a:prstGeom>
          <a:noFill/>
        </p:spPr>
      </p:pic>
      <p:pic>
        <p:nvPicPr>
          <p:cNvPr id="6" name="Picture 12" descr="http://3.bp.blogspot.com/-gu_RofTR3nc/UrnS-AuxnZI/AAAAAAAAOig/lTSApmHvppo/s1600/Dunae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916832"/>
            <a:ext cx="2138814" cy="1656184"/>
          </a:xfrm>
          <a:prstGeom prst="rect">
            <a:avLst/>
          </a:prstGeom>
          <a:noFill/>
        </p:spPr>
      </p:pic>
      <p:pic>
        <p:nvPicPr>
          <p:cNvPr id="7" name="Picture 14" descr="http://i.ytimg.com/vi/pA4oTUkn1Yg/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01222">
            <a:off x="7002573" y="1738844"/>
            <a:ext cx="1728191" cy="1296144"/>
          </a:xfrm>
          <a:prstGeom prst="rect">
            <a:avLst/>
          </a:prstGeom>
          <a:noFill/>
        </p:spPr>
      </p:pic>
      <p:pic>
        <p:nvPicPr>
          <p:cNvPr id="10" name="Picture 6" descr="http://fenixclub.com/uploads/134515/img-457107-9ff1985fb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01796">
            <a:off x="6499555" y="4768375"/>
            <a:ext cx="1500274" cy="1125206"/>
          </a:xfrm>
          <a:prstGeom prst="rect">
            <a:avLst/>
          </a:prstGeom>
          <a:noFill/>
        </p:spPr>
      </p:pic>
      <p:pic>
        <p:nvPicPr>
          <p:cNvPr id="11" name="Picture 8" descr="http://mowol.ru/photos/2011/04/11/91b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775049">
            <a:off x="436032" y="3951139"/>
            <a:ext cx="1866926" cy="1171794"/>
          </a:xfrm>
          <a:prstGeom prst="rect">
            <a:avLst/>
          </a:prstGeom>
          <a:noFill/>
        </p:spPr>
      </p:pic>
      <p:pic>
        <p:nvPicPr>
          <p:cNvPr id="12" name="Picture 10" descr="http://www.arbatcity.ru/uploads/posts/2017-03/thumbs/1490854811_363832_737297b0a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65210">
            <a:off x="7056634" y="3529874"/>
            <a:ext cx="1760191" cy="985708"/>
          </a:xfrm>
          <a:prstGeom prst="rect">
            <a:avLst/>
          </a:prstGeom>
          <a:noFill/>
        </p:spPr>
      </p:pic>
      <p:pic>
        <p:nvPicPr>
          <p:cNvPr id="378884" name="Picture 4" descr="http://www.kino-teatr.ru/acter/album/33053/33757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3933056"/>
            <a:ext cx="1512168" cy="1116431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 rot="20745837">
            <a:off x="430753" y="3157627"/>
            <a:ext cx="2553584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Ф.Сейфуль-Мулюков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Ближний  восток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 rot="20752788">
            <a:off x="190289" y="5170170"/>
            <a:ext cx="2517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Патапов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Франция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91680" y="6232188"/>
            <a:ext cx="2775953" cy="625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Д.Голованов Болгария</a:t>
            </a:r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 rot="929334">
            <a:off x="6630630" y="3072195"/>
            <a:ext cx="2266454" cy="6258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Г.Зубков Франция</a:t>
            </a:r>
          </a:p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203848" y="3573016"/>
            <a:ext cx="1830502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В.Дунаев США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3928" y="3933056"/>
            <a:ext cx="122392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В.Цветов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 rot="1056783">
            <a:off x="6436589" y="4530728"/>
            <a:ext cx="2576603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Ю.Выборнов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Италия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888" name="Picture 8" descr="http://i042.radikal.ru/1102/c9/d0c4c600ae3f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74199">
            <a:off x="5525731" y="1974343"/>
            <a:ext cx="1152128" cy="1712976"/>
          </a:xfrm>
          <a:prstGeom prst="rect">
            <a:avLst/>
          </a:prstGeom>
          <a:noFill/>
        </p:spPr>
      </p:pic>
      <p:sp>
        <p:nvSpPr>
          <p:cNvPr id="26" name="TextBox 25"/>
          <p:cNvSpPr txBox="1"/>
          <p:nvPr/>
        </p:nvSpPr>
        <p:spPr>
          <a:xfrm rot="234066">
            <a:off x="5160281" y="3649067"/>
            <a:ext cx="181421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М.Лещинский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Афганистан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 rot="1114449">
            <a:off x="4194041" y="5832241"/>
            <a:ext cx="162474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А.Каверзнев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спецкор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890" name="Picture 10" descr="http://mag-union.ru/wp-content/uploads/2016/06/big-69-394-0000016058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57466">
            <a:off x="4916165" y="4371212"/>
            <a:ext cx="1226083" cy="1512168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 rot="988505">
            <a:off x="5877183" y="5805018"/>
            <a:ext cx="1738938" cy="823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dirty="0" smtClean="0"/>
              <a:t>И. </a:t>
            </a:r>
            <a:r>
              <a:rPr lang="ru-RU" sz="2000" dirty="0" err="1" smtClean="0"/>
              <a:t>Фесуненко</a:t>
            </a:r>
            <a:endParaRPr lang="ru-RU" sz="2000" dirty="0" smtClean="0"/>
          </a:p>
          <a:p>
            <a:pPr>
              <a:lnSpc>
                <a:spcPts val="1900"/>
              </a:lnSpc>
            </a:pPr>
            <a:r>
              <a:rPr lang="ru-RU" sz="2000" dirty="0" smtClean="0"/>
              <a:t>Латинская</a:t>
            </a:r>
          </a:p>
          <a:p>
            <a:pPr>
              <a:lnSpc>
                <a:spcPts val="1900"/>
              </a:lnSpc>
            </a:pPr>
            <a:r>
              <a:rPr lang="ru-RU" sz="2000" dirty="0" smtClean="0"/>
              <a:t> Америка</a:t>
            </a:r>
            <a:endParaRPr lang="ru-RU" sz="2000" dirty="0"/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44" name="Picture 12" descr="http://www.eg.ru/upimg/photo/1538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77378">
            <a:off x="1320508" y="4700596"/>
            <a:ext cx="1130295" cy="1697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Реформа информационного и </a:t>
            </a:r>
            <a:br>
              <a:rPr lang="ru-RU" sz="2800" dirty="0" smtClean="0"/>
            </a:br>
            <a:r>
              <a:rPr lang="ru-RU" sz="2800" dirty="0" smtClean="0"/>
              <a:t>общественно-политического вещания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556792"/>
            <a:ext cx="57606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редакция информации</a:t>
            </a:r>
          </a:p>
          <a:p>
            <a:pPr algn="ctr">
              <a:lnSpc>
                <a:spcPts val="2200"/>
              </a:lnSpc>
              <a:spcBef>
                <a:spcPct val="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«Международная панорама»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</a:t>
            </a:r>
          </a:p>
          <a:p>
            <a:pPr algn="ctr">
              <a:lnSpc>
                <a:spcPts val="19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популярная передача. По воскресеньям в 19:00. </a:t>
            </a:r>
          </a:p>
          <a:p>
            <a:pPr>
              <a:lnSpc>
                <a:spcPts val="1900"/>
              </a:lnSpc>
              <a:spcBef>
                <a:spcPct val="0"/>
              </a:spcBef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Слоган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«События, факты и комментарии!».</a:t>
            </a:r>
            <a:r>
              <a:rPr lang="ru-RU" sz="2000" dirty="0" smtClean="0"/>
              <a:t> </a:t>
            </a:r>
          </a:p>
          <a:p>
            <a:pPr>
              <a:lnSpc>
                <a:spcPts val="1900"/>
              </a:lnSpc>
              <a:spcBef>
                <a:spcPct val="0"/>
              </a:spcBef>
            </a:pPr>
            <a:r>
              <a:rPr lang="ru-RU" sz="2000" dirty="0" smtClean="0"/>
              <a:t>	</a:t>
            </a:r>
            <a:r>
              <a:rPr lang="ru-RU" sz="2000" i="1" dirty="0" smtClean="0"/>
              <a:t>.</a:t>
            </a:r>
            <a:r>
              <a:rPr lang="ru-RU" sz="2000" dirty="0" smtClean="0"/>
              <a:t> </a:t>
            </a:r>
          </a:p>
          <a:p>
            <a:pPr>
              <a:lnSpc>
                <a:spcPts val="1900"/>
              </a:lnSpc>
              <a:spcBef>
                <a:spcPct val="0"/>
              </a:spcBef>
            </a:pPr>
            <a:r>
              <a:rPr lang="ru-RU" sz="2000" dirty="0" smtClean="0"/>
              <a:t>	</a:t>
            </a:r>
            <a:endParaRPr lang="ru-RU" b="1" dirty="0" smtClean="0"/>
          </a:p>
        </p:txBody>
      </p:sp>
      <p:pic>
        <p:nvPicPr>
          <p:cNvPr id="4" name="Picture 18" descr="https://s00.yaplakal.com/pics/pics_original/6/0/6/7766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924944"/>
            <a:ext cx="1728192" cy="1382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politikus.ru/uploads/posts/2015-06/1434822766_bf1e2cb29a64d2a89cbd999c644_pre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068960"/>
            <a:ext cx="1620180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8" descr="http://cs8.pikabu.ru/images/previews_comm/2016-08_5/147187230117002464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996952"/>
            <a:ext cx="1080120" cy="1315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6834" name="Picture 2" descr="https://pimg.mycdn.me/getImage?disableStub=true&amp;type=VIDEO_S_720&amp;url=http%3A%2F%2Fi.ytimg.com%2Fvi%2FqNPg-iPZPE4%2F0.jpg&amp;signatureToken=7hoYIu2k0gr3ZSj5kTU4j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212976"/>
            <a:ext cx="1920213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6836" name="Picture 4" descr="http://fenixclub.com/uploads/134515/img-332847-d91c5bf5d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4869160"/>
            <a:ext cx="1935215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6838" name="Picture 6" descr="http://cdn1.vesti.ru/vh/pictures/b/707/3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5013176"/>
            <a:ext cx="1728192" cy="1296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6840" name="Picture 8" descr="http://www.nomad.su/i/2003072200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941168"/>
            <a:ext cx="1824203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 rot="20716947">
            <a:off x="374441" y="5780452"/>
            <a:ext cx="1583447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Т.Миткова,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едактор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1556792"/>
            <a:ext cx="1107996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  <a:spcBef>
                <a:spcPct val="0"/>
              </a:spcBef>
            </a:pPr>
            <a:r>
              <a:rPr lang="ru-RU" dirty="0" smtClean="0"/>
              <a:t>	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67544" y="2564904"/>
            <a:ext cx="23588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и ведущие</a:t>
            </a: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187624" y="4293096"/>
            <a:ext cx="1078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А.Бовин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4365104"/>
            <a:ext cx="1516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Г.Герасимов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9792" y="4293096"/>
            <a:ext cx="13209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Г.Боровик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48264" y="4365104"/>
            <a:ext cx="13343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Б.Калягин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7784" y="6165304"/>
            <a:ext cx="1738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В.Овчинников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04248" y="6165304"/>
            <a:ext cx="1721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А.Овсянников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2000" y="6237312"/>
            <a:ext cx="1923091" cy="335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900"/>
              </a:lnSpc>
              <a:spcBef>
                <a:spcPct val="0"/>
              </a:spcBef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Т.Колесниченко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941568" cy="926976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Реформа общественно-политического вещания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132856"/>
            <a:ext cx="864096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	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общественно-политическом вещании </a:t>
            </a: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вместо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 различных государственных ведомств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создаются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новые рубрики,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тематически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соответствующие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основным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направлениям экономического развития страны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Выходят в эфир, в строго установленные дни и часы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53218"/>
            <a:ext cx="8291264" cy="101554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Реформа общественно-политического вещания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56792"/>
            <a:ext cx="8568952" cy="543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spcBef>
                <a:spcPts val="30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кономические и социальные темы</a:t>
            </a:r>
          </a:p>
          <a:p>
            <a:pPr algn="ctr">
              <a:lnSpc>
                <a:spcPts val="2000"/>
              </a:lnSpc>
              <a:spcBef>
                <a:spcPts val="300"/>
              </a:spcBef>
            </a:pP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Пятилетка, год …»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экономика, промышленность, строительство. </a:t>
            </a:r>
          </a:p>
          <a:p>
            <a:pPr algn="ctr">
              <a:lnSpc>
                <a:spcPts val="2000"/>
              </a:lnSpc>
              <a:spcBef>
                <a:spcPts val="30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Понедельник 19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часов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ts val="2000"/>
              </a:lnSpc>
              <a:spcBef>
                <a:spcPts val="300"/>
              </a:spcBef>
            </a:pP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Сельский час»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сельском хозяйство, люди села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spcBef>
                <a:spcPts val="30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Воскресенье 12-00. </a:t>
            </a:r>
          </a:p>
          <a:p>
            <a:pPr algn="ctr">
              <a:lnSpc>
                <a:spcPts val="2000"/>
              </a:lnSpc>
              <a:spcBef>
                <a:spcPts val="30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ведущий отдельных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выпусков</a:t>
            </a:r>
          </a:p>
          <a:p>
            <a:pPr algn="ctr">
              <a:lnSpc>
                <a:spcPts val="2000"/>
              </a:lnSpc>
              <a:spcBef>
                <a:spcPts val="30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писатель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Черниченко</a:t>
            </a:r>
          </a:p>
          <a:p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Больше хороших товаров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оциальная сфера, лёгкой промышленность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Суббота, утро. Большая зрительская почта.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П.К.Шевченко</a:t>
            </a:r>
          </a:p>
          <a:p>
            <a:pPr>
              <a:lnSpc>
                <a:spcPts val="2000"/>
              </a:lnSpc>
              <a:spcBef>
                <a:spcPts val="30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8818" name="Picture 2" descr="https://resbash.ru/upload/iblock/31f/31f55741f90de1185963f6dce53a1c5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82105">
            <a:off x="556123" y="3260196"/>
            <a:ext cx="1568075" cy="8820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8822" name="Picture 6" descr="https://im.kommersant.ru/Issues.photo/OGONIOK/archive/common/archive/1998/4548/13-08-09/13-08-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2924944"/>
            <a:ext cx="1152128" cy="1724077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418824" name="Picture 8" descr="https://pic.rutube.ru/video/98/16/9816ab10fe7fc6c4756d4724fa7beb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75153">
            <a:off x="6900103" y="5004005"/>
            <a:ext cx="1728192" cy="1296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Реформа общественно-политического вещания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323151"/>
            <a:ext cx="8064896" cy="5534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Общественно-политические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темы</a:t>
            </a:r>
          </a:p>
          <a:p>
            <a:pPr algn="ctr">
              <a:lnSpc>
                <a:spcPts val="1500"/>
              </a:lnSpc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Ленинский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университет миллионов»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беседы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проблемам теории и практики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марксизма-ленинизма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1974 г. до 1985 г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500"/>
              </a:lnSpc>
            </a:pP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вопросы телезрителей отвечает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политический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обозреватель «Правды» Ю.А.Жуков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Ежемесячно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«Человек и закон»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Еженедельно с 1974 года. </a:t>
            </a:r>
          </a:p>
          <a:p>
            <a:pPr algn="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Автор, ведущий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Безуглов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доктор юридических наук, профессор.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Позднее  —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Пиманов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журналист.</a:t>
            </a:r>
          </a:p>
          <a:p>
            <a:pPr>
              <a:lnSpc>
                <a:spcPts val="2000"/>
              </a:lnSpc>
            </a:pP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4713823"/>
            <a:ext cx="8280920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2000" dirty="0"/>
          </a:p>
        </p:txBody>
      </p:sp>
      <p:pic>
        <p:nvPicPr>
          <p:cNvPr id="475140" name="Picture 4" descr="https://chesspro.ru/guestnew/upload/images/438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2564904"/>
            <a:ext cx="1422144" cy="13888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75144" name="Picture 8" descr="https://i.livelib.ru/auface/021865/o/494f/Anatolij_Bezugl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509120"/>
            <a:ext cx="120973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Реформа общественно-политического вещания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84784"/>
            <a:ext cx="8712968" cy="5557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Военная, военно-патриотическая тема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«Служу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Советскому Союзу»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воинах и для воинов. </a:t>
            </a:r>
          </a:p>
          <a:p>
            <a:pPr algn="ctr"/>
            <a:r>
              <a:rPr lang="ru-RU" sz="24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Еженедельно Воскресенье,10:00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Рекомендована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Главпуром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Сов. Армии и Флота для просмотра в воинских частях.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1500"/>
              </a:lnSpc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«Подвиг»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посвященный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войне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Выходит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60-х годов 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ухода из жизни писателя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Смирнова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Карпов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ветеран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Отечественной войны, 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Герой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Советского Союза, писатель и общественный деятель, </a:t>
            </a:r>
            <a:endParaRPr lang="ru-RU" sz="2400" dirty="0" smtClean="0"/>
          </a:p>
          <a:p>
            <a:pPr>
              <a:lnSpc>
                <a:spcPts val="2000"/>
              </a:lnSpc>
              <a:spcBef>
                <a:spcPts val="300"/>
              </a:spcBef>
            </a:pP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7794" name="Picture 2" descr="https://20vek.net/images/66-105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1344149" cy="1008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17796" name="Picture 4" descr="http://selizharovo.tverlib.ru/sites/default/files/smirn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509119"/>
            <a:ext cx="1296144" cy="173561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417798" name="Picture 6" descr="https://rounb.ru/uploads/news/slider/12856/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4581128"/>
            <a:ext cx="111792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Дальновидение как предчувствие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8434" name="Picture 2" descr="https://ds02.infourok.ru/uploads/ex/0cfc/00084a5b-aec56ed0/img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4293096"/>
            <a:ext cx="2924721" cy="219492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448" name="Picture 16" descr="http://litera-puschkin.narod.ru/images/p15_ss852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556792"/>
            <a:ext cx="4026024" cy="301951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8450" name="Picture 18" descr="http://www.knor.ru/shop/picturb/1025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40303">
            <a:off x="729754" y="1665793"/>
            <a:ext cx="1573487" cy="244764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" name="Picture 6" descr="http://ru5.anyfad.com/items/t1@11dc69f9-88d9-4e2b-b18b-8aac706f17fd/Skazka-o-mertvoy-carevne-i-semi-bogatyrya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486806">
            <a:off x="444676" y="3825618"/>
            <a:ext cx="2841025" cy="213076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3" name="Picture 14" descr="http://playnewsongs.ru/img.php?aHR0cHM6Ly9pLnl0aW1nLmNvbS92aS9zT0RtX0hwRXR6cy9ocWRlZmF1bHQuanB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155143">
            <a:off x="6119587" y="1790897"/>
            <a:ext cx="2627784" cy="197083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4" name="Picture 12" descr="http://video.sibnet.ru/upload/cover/video_38936_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98784">
            <a:off x="5748544" y="3738529"/>
            <a:ext cx="2933230" cy="2199923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2" name="Picture 4" descr="https://i.livelib.ru/boocover/1001431517/200/aeb1/Lev_Voznesenskij__Istiny_rad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95181">
            <a:off x="662782" y="4438821"/>
            <a:ext cx="1312945" cy="204819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31224" cy="919546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Реформа общественно-политического вещания </a:t>
            </a:r>
            <a:endParaRPr lang="ru-RU" sz="2800" dirty="0"/>
          </a:p>
        </p:txBody>
      </p:sp>
      <p:pic>
        <p:nvPicPr>
          <p:cNvPr id="370696" name="Picture 8" descr="Обозреватель ЦТ СССР Л.А.Вознесенски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060848"/>
            <a:ext cx="2520280" cy="16087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95536" y="1412776"/>
            <a:ext cx="864096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Проблемы – поиски – решения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Перестройка: проблемы и решения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1974—1991</a:t>
            </a:r>
          </a:p>
          <a:p>
            <a:pPr algn="ctr">
              <a:lnSpc>
                <a:spcPts val="2000"/>
              </a:lnSpc>
            </a:pPr>
            <a:endParaRPr lang="ru-RU" sz="2000" dirty="0" smtClean="0"/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7784" y="2132856"/>
            <a:ext cx="5040560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интерактивная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передача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ответами на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вопросы телезрителей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уководителей министерств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ведомств,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известных  ученых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Работало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телефонов</a:t>
            </a:r>
            <a:r>
              <a:rPr lang="ru-RU" sz="2000" dirty="0" smtClean="0"/>
              <a:t>. </a:t>
            </a:r>
            <a:endParaRPr lang="ru-RU" sz="2000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83568" y="3717032"/>
            <a:ext cx="7344816" cy="1395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и ведущий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Л.А.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Вознесенский,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политический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обозреватель ЦТ, экономист, учёный, государственный и общественный деятель.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 Великой Отечественной войны</a:t>
            </a:r>
            <a:r>
              <a:rPr lang="ru-RU" dirty="0" smtClean="0"/>
              <a:t>. </a:t>
            </a:r>
          </a:p>
          <a:p>
            <a:endParaRPr lang="ru-RU" dirty="0"/>
          </a:p>
        </p:txBody>
      </p:sp>
      <p:pic>
        <p:nvPicPr>
          <p:cNvPr id="370690" name="Picture 2" descr="http://depdela.ru/uploads/images/gallery_person/original_c0872939141cedfb4140c979b45f646b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3068960"/>
            <a:ext cx="1847288" cy="1699359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sp>
        <p:nvSpPr>
          <p:cNvPr id="13" name="TextBox 12"/>
          <p:cNvSpPr txBox="1"/>
          <p:nvPr/>
        </p:nvSpPr>
        <p:spPr>
          <a:xfrm>
            <a:off x="2051720" y="4941168"/>
            <a:ext cx="67687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Репрессирован в 1950 г. как член семьи врагов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народа,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приговорен к 8 годам лагерей.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Реабилитирован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1953 г. 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250 печатных работ,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телевизионных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радиопередач,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т.ч. в зарубежных странах.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147248" cy="919546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Реформа общественно-политического вещания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3861048"/>
            <a:ext cx="8460432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i="1" dirty="0" smtClean="0"/>
              <a:t>	</a:t>
            </a:r>
          </a:p>
          <a:p>
            <a:pPr>
              <a:lnSpc>
                <a:spcPts val="2000"/>
              </a:lnSpc>
            </a:pPr>
            <a:endParaRPr lang="ru-RU" sz="2000" i="1" dirty="0" smtClean="0"/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мог и о мерзостях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нашей жизни так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сказать, что от этих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его сатирических 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строчек-лесенок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становилось неуютно…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при этом оставался человеком,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убежденным в нашей правоте…</a:t>
            </a:r>
            <a:r>
              <a:rPr lang="ru-RU" sz="2000" i="1" dirty="0" smtClean="0"/>
              <a:t>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19672" y="1556792"/>
            <a:ext cx="7200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«Документальный экран» </a:t>
            </a:r>
          </a:p>
          <a:p>
            <a:pPr algn="ctr">
              <a:lnSpc>
                <a:spcPts val="2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 поэтом Робертом Рождественским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18.12.1974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4548" name="Picture 4" descr="http://funkyimg.com/i/2jX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1182988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4552" name="Picture 8" descr="http://xn--80apgoet0f.xn--p1ai/images/origin/6f2ae6cbcbed827a8894d6d8e7863d6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420888"/>
            <a:ext cx="1865044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4554" name="Picture 10" descr="http://er3ed.qrz.ru/rozhdestwensky-r/rozhdestwensky-r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581128"/>
            <a:ext cx="1872208" cy="1460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4550" name="Picture 6" descr="https://2.bp.blogspot.com/-XUiMhULYJv4/WUIasDE6v_I/AAAAAAAAVQQ/e8Ws08Am6i0P-_kHG8RoLDQqrlcNUwLrQCLcBGAs/s1600/1398409119_rozhdestvenskij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2996952"/>
            <a:ext cx="1368152" cy="2151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419872" y="2348880"/>
            <a:ext cx="55446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«Роберт не был заказным поэтом –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он верил в то, о чём писал, не  пытаясь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27984" y="2852936"/>
            <a:ext cx="3680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/>
              <a:t> угодить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сильным  мира сего…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3212976"/>
            <a:ext cx="4164602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ведущий телепрограммы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«Документальный экран»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воспевал стройки века, искренне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разделяя официальный пафос.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84168" y="4581128"/>
            <a:ext cx="28530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книги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«Любовь моя – мелодия»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М.Магомаев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52" name="Picture 8" descr="http://mtdata.ru/u30/photo5E2D/20310974730-0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05621">
            <a:off x="346310" y="3585729"/>
            <a:ext cx="2842840" cy="18194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77553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Реформа общественно-политического вещания </a:t>
            </a:r>
            <a:endParaRPr lang="ru-RU" sz="2800" dirty="0"/>
          </a:p>
        </p:txBody>
      </p:sp>
      <p:pic>
        <p:nvPicPr>
          <p:cNvPr id="134150" name="Picture 6" descr="https://icdn.lenta.ru/images/2016/04/27/17/20160427172551604/pic_4368d8af2c934ca79bd91b8453da99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556792"/>
            <a:ext cx="2448271" cy="1658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528" y="1556792"/>
            <a:ext cx="62646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 Зорин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.</a:t>
            </a:r>
          </a:p>
        </p:txBody>
      </p:sp>
      <p:pic>
        <p:nvPicPr>
          <p:cNvPr id="377860" name="Picture 4" descr="http://www.tvmuseum.ru/attach.asp?a_no=89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2604">
            <a:off x="6132665" y="3650767"/>
            <a:ext cx="2659459" cy="17020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-180528" y="1844824"/>
            <a:ext cx="73813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Политолог, историк-американист, журналист,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олитический обозреватель Центрального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телевидения и Всесоюзного радио.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Доктор исторических наук.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Лауреат Государственной премии СССР.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фильмов , телевизионных программ и их ведущий.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179512" y="5733256"/>
            <a:ext cx="86409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Взгляды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В.Зорина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сложнейшим проблемам войны и мира пользовались большим доверием телезрителей.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многих В.С.Зорин стал одним из тех, кто открывал им Америку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2627784" y="3501008"/>
            <a:ext cx="426918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«9-я студия»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"Недипломатические беседы"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1974 - 1988 г.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ru-RU" dirty="0"/>
          </a:p>
        </p:txBody>
      </p:sp>
      <p:pic>
        <p:nvPicPr>
          <p:cNvPr id="11" name="Рисунок 10" descr="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4365104"/>
            <a:ext cx="2520280" cy="12961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847538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Реформа общественно-политического вещания </a:t>
            </a:r>
            <a:endParaRPr lang="ru-RU" sz="2800" dirty="0"/>
          </a:p>
        </p:txBody>
      </p:sp>
      <p:pic>
        <p:nvPicPr>
          <p:cNvPr id="392194" name="Picture 2" descr="https://icdn.lenta.ru/images/2015/02/12/14/20150212143130781/pic_b32e167c2c746fd56f8334f6d596fa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2348881"/>
            <a:ext cx="2016224" cy="1365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2196" name="Picture 4" descr="http://s020.radikal.ru/i718/1604/f1/276b97dc0a6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796" y="2348880"/>
            <a:ext cx="1949089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2204" name="Picture 12" descr="http://s019.radikal.ru/i634/1604/e0/dd4ca7ebda1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280" y="4221088"/>
            <a:ext cx="1734385" cy="1153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2212" name="Picture 20" descr="http://img12.nnm.me/f/6/0/a/9/6aa3729ce0d391bcd1073c9f3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149080"/>
            <a:ext cx="2123167" cy="119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2339752" y="471382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98996" y="1556792"/>
            <a:ext cx="4485523" cy="3546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 Зорин - журналист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2123728" y="3212976"/>
            <a:ext cx="4572000" cy="348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1520" y="1772816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Брал интервью у лидеров стран и ведущих международных политических деятелей</a:t>
            </a:r>
            <a:endParaRPr lang="ru-RU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411760" y="2420888"/>
            <a:ext cx="4504543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них -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Ш. де Голль, И.Ганди,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Накасоне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М.Тэтчер, Г.Коль, президенты США:  Д.Эйзенхауэр, Р.Никсон, Д.Форд, Л.Джонсон, Д.Картер, Д.Кеннеди, Р.Рейган, Д.Буш, Б.Клинтон, генсек ООН Перес де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Куэльяр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Г.Киссинджер</a:t>
            </a: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2051720" y="4509120"/>
            <a:ext cx="6048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Беседовал с  руководителями СССР –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Н.Хрущевым, Л.Брежневым, Ю.Андроповым, М.Горбачевым, Президентом России В.Путиным</a:t>
            </a:r>
            <a:endParaRPr lang="ru-RU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503040" y="5877272"/>
            <a:ext cx="8640960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Принимал участие в работе трёх сессий Генеральной ассамблеи ООН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качестве эксперта советской делегации</a:t>
            </a:r>
            <a:r>
              <a:rPr lang="ru-RU" sz="2000" dirty="0" smtClean="0"/>
              <a:t>.</a:t>
            </a:r>
          </a:p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827584" y="5445224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Вёл прямые репортажи со многих встреч лидеров государств</a:t>
            </a:r>
            <a:endParaRPr lang="ru-RU" sz="2000" dirty="0"/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075240" cy="77553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Реформа общественно-политического вещания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52628" y="1484784"/>
            <a:ext cx="58628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 Зорин - сценарист, писатель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Фильмы и литературные произведения автора</a:t>
            </a:r>
            <a:endParaRPr lang="ru-RU" sz="2000" dirty="0"/>
          </a:p>
        </p:txBody>
      </p:sp>
      <p:pic>
        <p:nvPicPr>
          <p:cNvPr id="6" name="Picture 8" descr="http://clubputeshestvennikov.narod.ru/olderfiles/2/Gorod_na_Potomake_001-074_Amerika_-9516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74525">
            <a:off x="555924" y="2606710"/>
            <a:ext cx="1940043" cy="15520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28" descr="http://buklit.ru/covers/74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293096"/>
            <a:ext cx="1505146" cy="2315269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</p:pic>
      <p:pic>
        <p:nvPicPr>
          <p:cNvPr id="10" name="Picture 26" descr="http://www.libex.ru/dimg/17a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3754">
            <a:off x="5175002" y="2711090"/>
            <a:ext cx="1668547" cy="216760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</p:pic>
      <p:pic>
        <p:nvPicPr>
          <p:cNvPr id="11" name="Picture 24" descr="http://limaccio.ru/files_4_images/416/20802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26589">
            <a:off x="6600700" y="2450888"/>
            <a:ext cx="1488062" cy="2336258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12" name="Picture 30" descr="https://ozon-st.cdn.ngenix.net/multimedia/books_covers/10132597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32475">
            <a:off x="1794723" y="4210959"/>
            <a:ext cx="2011512" cy="2011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0" descr="http://static.etvnet.com/shared/image/media/16/02/276602-vera-nadezhda-lyubov-i-nenavist-protivorechivaya-a-ddb9b98e.120x1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576371">
            <a:off x="2528061" y="2354308"/>
            <a:ext cx="1314514" cy="197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http://static.etvnet.com/shared/image/media/16/03/254047-vladyiki-bez-masok-e9d933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291113">
            <a:off x="863268" y="4109102"/>
            <a:ext cx="1332711" cy="1999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0" descr="http://www.mdk-arbat.ru/main-book-image/23903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2348880"/>
            <a:ext cx="1728192" cy="27550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2" descr="http://aweira.ru/upload/video/thumbs/medium/5/6/5/565e0dbe0af89b3afdd888a30b7e909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4797152"/>
            <a:ext cx="2688298" cy="15121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82" name="Picture 22" descr="http://www.b-port.com/mediafiles/items/2013/02/97958/356ff17342eae26549b1b066eb911107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84510">
            <a:off x="2128401" y="3215259"/>
            <a:ext cx="2513017" cy="142404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73784" name="Picture 24" descr="http://www.rosnou.ru/pub/0002016/Important/imgpsh_fullsize_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54571">
            <a:off x="7169090" y="2612899"/>
            <a:ext cx="1606539" cy="110003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73770" name="Picture 10" descr="https://pbs.twimg.com/media/DGD2uBbW0AACWNh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27886">
            <a:off x="526214" y="2929712"/>
            <a:ext cx="1810892" cy="12078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85584" cy="78296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Реформа общественно-политического вещания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412776"/>
            <a:ext cx="85689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«Очевидное — невероятное»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февраля 1973 г.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Ведущий –профессор С.П.Капица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Программа о науке и технике, изобретениях. О философских, культурологических и психологических проблемах научно-технического прогресса, и прогнозы будущего. </a:t>
            </a:r>
            <a:endParaRPr lang="ru-RU" sz="2000" dirty="0"/>
          </a:p>
        </p:txBody>
      </p:sp>
      <p:pic>
        <p:nvPicPr>
          <p:cNvPr id="373766" name="Picture 6" descr="http://cdn.fishki.net/upload/post/201602/14/1849338/id2041359_w5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25416">
            <a:off x="6940023" y="3444397"/>
            <a:ext cx="1917706" cy="144016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73774" name="Picture 14" descr="http://test-ruspekh.ru/images/articles/15249/2027_2877_2012_08_14/2012_08_14-04-01_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13488">
            <a:off x="536371" y="3969983"/>
            <a:ext cx="1891689" cy="126112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73778" name="Picture 18" descr="http://rusrep.ru/images/texts/1002/10021617_pic1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180083">
            <a:off x="541594" y="4987007"/>
            <a:ext cx="2016224" cy="133877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73780" name="Picture 20" descr="http://mtdata.ru/u2/photo4C3A/20903153738-0/origina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3068960"/>
            <a:ext cx="2679121" cy="158417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373762" name="Picture 2" descr="https://mtdata.ru/u5/photoDD8B/20668181670-0/origin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23170">
            <a:off x="6839287" y="4822359"/>
            <a:ext cx="2001795" cy="13695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483768" y="4725144"/>
            <a:ext cx="4464496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Учёный-физик,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выдающийся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просветитель,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 журнала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мире науки»,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вице-президент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РАЕН.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Сын лауреата Нобелевской премии  П.Л.Капицы.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085584" cy="64807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Общественно-политическое вещание </a:t>
            </a:r>
            <a:endParaRPr lang="ru-RU" sz="2800" dirty="0"/>
          </a:p>
        </p:txBody>
      </p:sp>
      <p:pic>
        <p:nvPicPr>
          <p:cNvPr id="373762" name="Picture 2" descr="http://s41.radikal.ru/i091/1008/90/a4d0dd2d5f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780928"/>
            <a:ext cx="2688299" cy="20162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73764" name="Picture 4" descr="http://partizzan1941.ucoz.ru/maks5/nasha1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35057">
            <a:off x="385695" y="4175165"/>
            <a:ext cx="1527261" cy="12710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3766" name="Picture 6" descr="https://klad.life/big/07XOq4mcq7vUzJje26iVnqHWv5plu84syieJaqi6V4faedY5yrgGVqocu81w/nasha-biografiya-23-serii-1977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91074">
            <a:off x="889153" y="2976012"/>
            <a:ext cx="1658295" cy="124281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73768" name="Picture 8" descr="http://img1.torrentino.me/w/EpRE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56590">
            <a:off x="416021" y="1356153"/>
            <a:ext cx="1428181" cy="9376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3770" name="Picture 10" descr="http://omn-omn-omn.ru/images/58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12540">
            <a:off x="7028765" y="2940974"/>
            <a:ext cx="1346248" cy="2153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827584" y="1484784"/>
            <a:ext cx="7776864" cy="1220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«Наша биография. 1976- 1977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Цикл документальных фильмов, посвященный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событиям каждого год истории СССР.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Созданы к 60-ой годовщине Октябрьской революции 1917 года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75656" y="5013176"/>
            <a:ext cx="7056784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Шергова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Журналист, сценарист, прозаик, поэтесса, военный корреспондент. Лауреат Государственной премии СССР Художественный руководитель, один из авторов телесериалов «Наша биография»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информирует, просвещает, развлекает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Необходимое отступление </a:t>
            </a:r>
            <a:b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поводу информационного вещания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924944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3429000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907704" y="1484784"/>
            <a:ext cx="53285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1979-1989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Афганская война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на долгие десять лет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станет темой для телевидения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Те, кто рассказывал о войне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телеэкрана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0386" name="Picture 2" descr="https://cdn.fishki.net/upload/post/201312/04/1231187/8fa07bea4f62cbddb2b21d7f2ea7f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537909"/>
            <a:ext cx="2016225" cy="133967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0388" name="AutoShape 4" descr="http://hellbro.ru/uploads/posts/2014-08/140770572571407705643710s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0390" name="AutoShape 6" descr="http://hellbro.ru/uploads/posts/2014-08/140770572571407705643710s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0392" name="AutoShape 8" descr="http://hellbro.ru/uploads/posts/2014-08/140770572571407705643710s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0396" name="AutoShape 12" descr="http://coolrobo.ru/uploads/posts/2014-08/14077051301614077050661623s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0398" name="AutoShape 14" descr="http://coolrobo.ru/uploads/posts/2014-08/14077051301614077050661623s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0400" name="Picture 16" descr="http://imapress.media/wp-content/uploads/2017/02/15-fevralya-foto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556792"/>
            <a:ext cx="1872866" cy="142285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0402" name="Picture 18" descr="http://eventsinrussia.com/eventsimages/otherevent/45eeb526d6c7735a103b9d17634fcae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797152"/>
            <a:ext cx="2725073" cy="1800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0404" name="Picture 20" descr="https://static.1tv.ru/uploads/photo/image/8/big/468708_big_908e4ce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068960"/>
            <a:ext cx="2432270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0410" name="Picture 26" descr="https://i.ytimg.com/vi/iTh_NLl0R2Q/hqdefault.jpg"/>
          <p:cNvPicPr>
            <a:picLocks noChangeAspect="1" noChangeArrowheads="1"/>
          </p:cNvPicPr>
          <p:nvPr/>
        </p:nvPicPr>
        <p:blipFill>
          <a:blip r:embed="rId6" cstate="print"/>
          <a:srcRect l="1575" t="14700" r="2351" b="13901"/>
          <a:stretch>
            <a:fillRect/>
          </a:stretch>
        </p:blipFill>
        <p:spPr bwMode="auto">
          <a:xfrm>
            <a:off x="6228184" y="4797152"/>
            <a:ext cx="2583817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0412" name="Picture 28" descr="https://i5.imageban.ru/out/2016/08/16/60b5378c498ea3e1f6f656ad7f1312b2.jpg"/>
          <p:cNvPicPr>
            <a:picLocks noChangeAspect="1" noChangeArrowheads="1"/>
          </p:cNvPicPr>
          <p:nvPr/>
        </p:nvPicPr>
        <p:blipFill>
          <a:blip r:embed="rId7" cstate="print"/>
          <a:srcRect l="1764" t="15750" r="1375" b="13376"/>
          <a:stretch>
            <a:fillRect/>
          </a:stretch>
        </p:blipFill>
        <p:spPr bwMode="auto">
          <a:xfrm>
            <a:off x="6300191" y="3140968"/>
            <a:ext cx="2493077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0414" name="Picture 30" descr="https://klad.life/posts/3r3Z1cjeq7Gh1KXSorCfmqKTfKGD1JWhd9CnvKCoh6jKZ6PWe2Nnocu81w/aleksandr-kaverznev-afganskij-kapkan-2006-1.jpg"/>
          <p:cNvPicPr>
            <a:picLocks noChangeAspect="1" noChangeArrowheads="1"/>
          </p:cNvPicPr>
          <p:nvPr/>
        </p:nvPicPr>
        <p:blipFill>
          <a:blip r:embed="rId8" cstate="print"/>
          <a:srcRect t="7098" b="4170"/>
          <a:stretch>
            <a:fillRect/>
          </a:stretch>
        </p:blipFill>
        <p:spPr bwMode="auto">
          <a:xfrm>
            <a:off x="490734" y="4797153"/>
            <a:ext cx="2533651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0416" name="Picture 32" descr="https://a.d-cd.net/c59d241s-96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3068960"/>
            <a:ext cx="2421670" cy="15841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683568" y="4077072"/>
            <a:ext cx="1814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М.Лещинский</a:t>
            </a:r>
            <a:endParaRPr lang="ru-RU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6444208" y="4077072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В.Фадеев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6228184" y="5805264"/>
            <a:ext cx="25535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/>
              <a:t>Ф.Сейфуль-Мулюков</a:t>
            </a:r>
            <a:endParaRPr lang="ru-RU" sz="2000" dirty="0"/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19256" cy="991554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Общественно-политическое вещание</a:t>
            </a:r>
            <a:br>
              <a:rPr lang="ru-RU" sz="2800" dirty="0" smtClean="0"/>
            </a:br>
            <a:r>
              <a:rPr lang="ru-RU" sz="2400" dirty="0" smtClean="0"/>
              <a:t>События в стране и на телеэкране </a:t>
            </a:r>
            <a:endParaRPr lang="ru-RU" sz="2400" dirty="0"/>
          </a:p>
        </p:txBody>
      </p:sp>
      <p:pic>
        <p:nvPicPr>
          <p:cNvPr id="374794" name="Picture 10" descr="http://f.mypage.ru/1d87fc841d09dbde5e0f7aaf75791fb3_e918a7838b77c899e00de70a09f60e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30994">
            <a:off x="6012782" y="1367815"/>
            <a:ext cx="1097523" cy="148785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4796" name="Picture 12" descr="http://leonidbrezhnev.ucoz.ru/_ph/2/3953258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2921">
            <a:off x="7165311" y="1077280"/>
            <a:ext cx="1096351" cy="152294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4798" name="Picture 14" descr="http://img1.joyreactor.cc/pics/post/%D0%92%D1%81%D1%91-%D1%81%D0%B0%D0%BC%D0%BE%D0%B5-%D0%B8%D0%BD%D1%82%D0%B5%D1%80%D0%B5%D1%81%D0%BD%D0%BE%D0%B5-%D1%80%D0%B0%D0%B7%D0%BD%D0%BE%D0%B5-%D0%9D%D0%B0%D0%B7%D0%B0%D0%B4-%D0%B2-%D0%BF%D1%80%D0%BE%D1%88%D0%BB%D0%BE%D0%B5-%D0%A1%D0%A1%D0%A1%D0%A0-212158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484784"/>
            <a:ext cx="2448272" cy="136815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4800" name="Picture 16" descr="http://ic.pics.livejournal.com/teachron/67407322/429783/429783_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78449">
            <a:off x="1495532" y="1513969"/>
            <a:ext cx="1943108" cy="144016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4804" name="Picture 20" descr="http://www.strana-sssr.net/images/znachok-udarniku-trud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383784">
            <a:off x="427079" y="986591"/>
            <a:ext cx="1157699" cy="1636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4808" name="Picture 24" descr="https://pastvu.com/_p/a/3/1/z/31z3s654c9vtdyin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8799" y="4581129"/>
            <a:ext cx="3470996" cy="1368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" descr="http://gtrk-kostroma.ru/i/news/vestivipusk63573583500134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2636912"/>
            <a:ext cx="2376264" cy="14287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2" name="Прямоугольник 21"/>
          <p:cNvSpPr/>
          <p:nvPr/>
        </p:nvSpPr>
        <p:spPr>
          <a:xfrm>
            <a:off x="3851920" y="4077072"/>
            <a:ext cx="2782428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Плетнева  Кострома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8" descr="http://www.ivoblduma.ru/upload/iblock/c82/0766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011986">
            <a:off x="6575888" y="2729550"/>
            <a:ext cx="2138359" cy="142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6" descr="http://img0.liveinternet.ru/images/attach/c/6/91/869/91869884_large_Puhova_Zoy_Pavl_gst6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05839">
            <a:off x="7753840" y="2380102"/>
            <a:ext cx="1041364" cy="14529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74810" name="Picture 26" descr="http://www.mospromstroy.com/f/1/about/history/zlobin/zlobin-ogonek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138441">
            <a:off x="5206308" y="5095833"/>
            <a:ext cx="888913" cy="14408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7" name="Прямоугольник 26"/>
          <p:cNvSpPr/>
          <p:nvPr/>
        </p:nvSpPr>
        <p:spPr>
          <a:xfrm>
            <a:off x="6660232" y="3789040"/>
            <a:ext cx="2280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З. Пухова, ткачиха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Иваново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Picture 18" descr="http://ustlabinsk.bezformata.ru/content/image24307819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2996952"/>
            <a:ext cx="1944216" cy="14053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9" name="Прямоугольник 28"/>
          <p:cNvSpPr/>
          <p:nvPr/>
        </p:nvSpPr>
        <p:spPr>
          <a:xfrm>
            <a:off x="251520" y="4437112"/>
            <a:ext cx="2664296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Клепиков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бригадир 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колхоза «Кубань» .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Зачинатель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всекубанского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соревнования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высокую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культуру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земледелия.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4806" name="Picture 22" descr="http://www.zelzritel.ru/zlobin/st-ogon-851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988684">
            <a:off x="7239895" y="4880461"/>
            <a:ext cx="1773446" cy="1178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12" descr="http://agro-soyuz.com/upload/medialibrary/af9/af9ef6939cfd5701669cf5d9ab9d727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39752" y="2564904"/>
            <a:ext cx="1307768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1" name="Прямоугольник 30"/>
          <p:cNvSpPr/>
          <p:nvPr/>
        </p:nvSpPr>
        <p:spPr>
          <a:xfrm>
            <a:off x="2483768" y="4581128"/>
            <a:ext cx="2736304" cy="1797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Т.Мальцев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селекционер. 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Дважды Герой 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Социалистического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Труда 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Лауреат Сталинской</a:t>
            </a:r>
          </a:p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премии.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84168" y="5949280"/>
            <a:ext cx="2588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Н.Злобин,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сторитель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404" name="Picture 20" descr="http://cn15.nevsedoma.com.ua/photo/11/1157/2105_files/deoyu5vxgaasb-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72516">
            <a:off x="5944195" y="2062209"/>
            <a:ext cx="2772912" cy="155679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00412" name="Picture 28" descr="http://s0.rbk.ru/v6_top_pics/resized/945xH/media/img/3/39/28411743458839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77398">
            <a:off x="610898" y="2028377"/>
            <a:ext cx="2457741" cy="1638182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47248" cy="919546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Общественно-политическое вещание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400" dirty="0" smtClean="0"/>
              <a:t>События в стране и на телеэкране </a:t>
            </a:r>
            <a:endParaRPr lang="ru-RU" sz="2400" dirty="0"/>
          </a:p>
        </p:txBody>
      </p:sp>
      <p:sp>
        <p:nvSpPr>
          <p:cNvPr id="400398" name="AutoShape 14" descr="https://www.syl.ru/misc/i/ai/73372/908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923929" y="4725144"/>
            <a:ext cx="266429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/>
              <a:t>Г. </a:t>
            </a:r>
            <a:r>
              <a:rPr lang="ru-RU" b="1" dirty="0" err="1" smtClean="0"/>
              <a:t>Илиза́ров</a:t>
            </a:r>
            <a:r>
              <a:rPr lang="ru-RU" dirty="0" smtClean="0"/>
              <a:t> , 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хирург, ортопед, профессор. Создатель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 аппарата для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 лечения переломов костей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627784" y="1484784"/>
            <a:ext cx="40206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Байкало-Амурская магистраль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264838">
            <a:off x="6246345" y="5767915"/>
            <a:ext cx="2794298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17.10. 1970 г.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1970 год в науке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первый в мире Луноход 1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 descr="Trans siberian railroad lar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916832"/>
            <a:ext cx="3168352" cy="17281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5" name="Picture 26" descr="https://img-fotki.yandex.ru/get/57985/115662641.1d8/0_1695a7_747eaaa2_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068960"/>
            <a:ext cx="2952328" cy="16580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Picture 4" descr="434279main soviet rovers lunokho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99230">
            <a:off x="6194566" y="3742310"/>
            <a:ext cx="2496930" cy="202210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00400" name="Picture 16" descr="https://www.syl.ru/misc/i/ai/73372/908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2538" y="4581128"/>
            <a:ext cx="2070926" cy="194421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8" name="Picture 8" descr="https://upload.wikimedia.org/wikipedia/commons/thumb/a/a9/ASTP_patch.png/800px-ASTP_patch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77186">
            <a:off x="231856" y="3553351"/>
            <a:ext cx="2160240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www.umniza.de/WebRoot/Store22/Shops/62303963/5626/3327/55C8/20B1/F494/C0A8/2ABA/D999/978-5-4335-0193-5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84784"/>
            <a:ext cx="7848872" cy="4634108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Дальновидение как предчувствие</a:t>
            </a:r>
            <a:endParaRPr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266" name="Picture 2" descr="https://d5ugirszolym4.cloudfront.net/images/a/e4/19/5692d53aa0a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00" y="1547679"/>
            <a:ext cx="2111560" cy="22617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270" name="Picture 6" descr="https://ozon-st.cdn.ngenix.net/multimedia/books_covers/1005789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36890">
            <a:off x="5131767" y="4580736"/>
            <a:ext cx="1415586" cy="18303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3861048"/>
            <a:ext cx="5040560" cy="2862322"/>
          </a:xfrm>
          <a:prstGeom prst="rect">
            <a:avLst/>
          </a:prstGeom>
        </p:spPr>
        <p:style>
          <a:lnRef idx="0">
            <a:schemeClr val="dk1"/>
          </a:lnRef>
          <a:fillRef idx="1001">
            <a:schemeClr val="dk2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000" b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Аэлита</a:t>
            </a:r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…придвинула столик с экраном и включила цифровую доску.</a:t>
            </a:r>
          </a:p>
          <a:p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 туманном зеркале появился знакомый отцовский кабинет, книжные шкафы, картограммы</a:t>
            </a:r>
          </a:p>
          <a:p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и чертежи на вращающихся призмах... </a:t>
            </a:r>
          </a:p>
          <a:p>
            <a:pPr algn="r"/>
            <a:r>
              <a:rPr lang="ru-RU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1923 год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3501008"/>
            <a:ext cx="123251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ru-RU" i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А.Толстой</a:t>
            </a:r>
            <a:endParaRPr lang="ru-RU" i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919546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Общественно-политическое вещание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 smtClean="0"/>
              <a:t> </a:t>
            </a:r>
            <a:r>
              <a:rPr lang="ru-RU" sz="2400" dirty="0" smtClean="0"/>
              <a:t>События в стране и на телеэкране </a:t>
            </a:r>
            <a:endParaRPr lang="ru-RU" sz="2400" dirty="0"/>
          </a:p>
        </p:txBody>
      </p:sp>
      <p:pic>
        <p:nvPicPr>
          <p:cNvPr id="380930" name="Picture 2" descr="https://fs00.infourok.ru/images/doc/223/19144/1/img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5013176"/>
            <a:ext cx="2400266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80936" name="Picture 8" descr="http://history.syktnet.ru/02/10/img/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81681">
            <a:off x="541000" y="1366875"/>
            <a:ext cx="907883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0942" name="Picture 14" descr="http://risovach.ru/upload/2017/02/generator/vremya_136958357_orig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56243" y="1700808"/>
            <a:ext cx="1920213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2051720" y="1556792"/>
            <a:ext cx="4464496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1977.10.07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Вероховный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Совет СССР </a:t>
            </a:r>
            <a:r>
              <a:rPr lang="ru-RU" sz="2000" dirty="0" smtClean="0"/>
              <a:t>принял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  </a:t>
            </a:r>
            <a:r>
              <a:rPr lang="ru-RU" sz="2000" dirty="0" smtClean="0"/>
              <a:t>  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Конституцию СССР –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"общенародное государство»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вместо «диктатуры пролетариата»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0" y="2708920"/>
            <a:ext cx="377991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1979 03.04 Выборы в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Верховный Совет СССР </a:t>
            </a:r>
          </a:p>
        </p:txBody>
      </p:sp>
      <p:pic>
        <p:nvPicPr>
          <p:cNvPr id="380946" name="Picture 18" descr="http://republic.ru/images/photos/medium/4c321204fee55f229e56ccd3e819340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356992"/>
            <a:ext cx="1872208" cy="11233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5724128" y="3501008"/>
            <a:ext cx="3779912" cy="1477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1979 12-27.12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Советские войска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вошли  в Афганистан.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Арестован Х.Амин.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 руководстве страны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Б.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Кармаль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707904" y="2780928"/>
            <a:ext cx="2699792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1981 23.02. – 03.03 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XXVI Съезд КПСС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</p:txBody>
      </p:sp>
      <p:pic>
        <p:nvPicPr>
          <p:cNvPr id="380948" name="Picture 20" descr="RIAN archive 849240 XXVI Congress of the CPS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3429000"/>
            <a:ext cx="1692476" cy="12961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Прямоугольник 16"/>
          <p:cNvSpPr/>
          <p:nvPr/>
        </p:nvSpPr>
        <p:spPr>
          <a:xfrm>
            <a:off x="323528" y="4653136"/>
            <a:ext cx="3744416" cy="348813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1982 11.10 Умер Л.И. Брежнев </a:t>
            </a:r>
          </a:p>
        </p:txBody>
      </p:sp>
      <p:pic>
        <p:nvPicPr>
          <p:cNvPr id="380950" name="Picture 22" descr="https://xn--h1aagokeh.xn--p1ai/wp-content/uploads/2016/02/%D0%94%D0%9E%D0%9D%D0%9E%D0%A1-%D0%9D%D0%90-%D0%90%D0%9D%D0%94%D0%A0%D0%9E%D0%9F%D0%9E%D0%92%D0%90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39552" y="5157192"/>
            <a:ext cx="1080120" cy="1427079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/>
          </a:sp3d>
        </p:spPr>
      </p:pic>
      <p:sp>
        <p:nvSpPr>
          <p:cNvPr id="16" name="Прямоугольник 15"/>
          <p:cNvSpPr/>
          <p:nvPr/>
        </p:nvSpPr>
        <p:spPr>
          <a:xfrm>
            <a:off x="3779912" y="5085184"/>
            <a:ext cx="2952328" cy="1502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1980 18.03.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США вводят запрет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продажу СССР современных технологий</a:t>
            </a:r>
          </a:p>
          <a:p>
            <a:pPr>
              <a:lnSpc>
                <a:spcPts val="2000"/>
              </a:lnSpc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062084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807191" y="5229200"/>
            <a:ext cx="1898854" cy="1374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Ю. Андропов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Генеральный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секретарь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ЦК КПСС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1982—1984 гг.</a:t>
            </a:r>
            <a:endParaRPr lang="ru-RU" sz="2000" dirty="0"/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 descr="https://poradi.com.ua/uploads/0f34fecb8c/249f759c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628800"/>
            <a:ext cx="1696442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Общественно-политическое вещание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400" dirty="0" smtClean="0"/>
              <a:t>События в стране, но не на телеэкране </a:t>
            </a:r>
            <a:endParaRPr lang="ru-RU" sz="2400" dirty="0"/>
          </a:p>
        </p:txBody>
      </p:sp>
      <p:pic>
        <p:nvPicPr>
          <p:cNvPr id="443400" name="Picture 8" descr="http://ic.pics.livejournal.com/asafaradjev/16574775/330126/330126_1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3600399" cy="173269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284984"/>
            <a:ext cx="4283968" cy="1016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1970. 19.03. Открытое письмо   правозащитника, академика А.Сахарова и др. с требованием демократизации общества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111552" y="3861048"/>
            <a:ext cx="4032448" cy="1016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1970.14.12 Кризис в Польше. Столкновения демонстрантов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с войсками.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Погибло более 1000 человек. </a:t>
            </a:r>
          </a:p>
        </p:txBody>
      </p:sp>
      <p:pic>
        <p:nvPicPr>
          <p:cNvPr id="443402" name="Picture 10" descr="https://inosmi.ru/images/23483/23/2348323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941168"/>
            <a:ext cx="2448272" cy="1499438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3404" name="Picture 12" descr="https://upload.wikimedia.org/wikipedia/ru/4/4a/Kalan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4455914"/>
            <a:ext cx="1080120" cy="187821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403648" y="4581128"/>
            <a:ext cx="2088232" cy="18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1972.14.05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Самосожжение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литовского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диссидента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Р.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Каланта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на Красной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площади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2996952"/>
            <a:ext cx="4283968" cy="785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1974.02.12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Арестован и выслан из страны </a:t>
            </a:r>
          </a:p>
          <a:p>
            <a:pPr algn="ctr">
              <a:lnSpc>
                <a:spcPts val="18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писатель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Соложеницин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443406" name="Picture 14" descr="http://gorets-media.ru/uploads/images/Hronogor/Octomber/.thumbs/89d9e4101e399a219f7d8bea795ef039_1024_682_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556792"/>
            <a:ext cx="2054023" cy="136801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3408" name="Picture 16" descr="http://booknik.ru/static/articles/cover/d5a0aaaabfbf4d2dff80111f8a08c512fdcae318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365104"/>
            <a:ext cx="2016224" cy="138692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699792" y="5733256"/>
            <a:ext cx="381642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a typeface="Times New Roman"/>
                <a:cs typeface="Times New Roman"/>
              </a:rPr>
              <a:t>1972.10. Арестован </a:t>
            </a:r>
            <a:r>
              <a:rPr lang="ru-RU" sz="2000" dirty="0" smtClean="0"/>
              <a:t>информационный бюллетень </a:t>
            </a:r>
            <a:r>
              <a:rPr lang="ru-RU" sz="2000" dirty="0" smtClean="0">
                <a:cs typeface="Times New Roman"/>
              </a:rPr>
              <a:t>«</a:t>
            </a:r>
            <a:r>
              <a:rPr lang="ru-RU" sz="2000" dirty="0" smtClean="0">
                <a:ea typeface="Times New Roman"/>
                <a:cs typeface="Times New Roman"/>
              </a:rPr>
              <a:t>Хроника текущих событий»</a:t>
            </a:r>
          </a:p>
        </p:txBody>
      </p:sp>
      <p:pic>
        <p:nvPicPr>
          <p:cNvPr id="443398" name="Picture 6" descr="https://otvet.imgsmail.ru/download/99889161_d7ee689160e1a2c58c57ece53f3df79e_8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65966" y="1844824"/>
            <a:ext cx="900101" cy="720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s://poradi.com.ua/uploads/0f34fecb8c/249f759c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780928"/>
            <a:ext cx="1809538" cy="1152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157592" cy="926976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Общественно-политическое вещание</a:t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400" dirty="0" smtClean="0"/>
              <a:t>События в стране, но не на телеэкране </a:t>
            </a:r>
            <a:endParaRPr lang="ru-RU" sz="2400" dirty="0"/>
          </a:p>
        </p:txBody>
      </p:sp>
      <p:pic>
        <p:nvPicPr>
          <p:cNvPr id="380932" name="Picture 4" descr="http://radiovesti.ru/pics/b/284/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628800"/>
            <a:ext cx="1656184" cy="1242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380934" name="Picture 6" descr="http://bump.ru/resources/000/000/000/001/867/1867125_1024x7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6948264" y="1556792"/>
            <a:ext cx="1800200" cy="135584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6" name="Прямоугольник 5"/>
          <p:cNvSpPr/>
          <p:nvPr/>
        </p:nvSpPr>
        <p:spPr>
          <a:xfrm>
            <a:off x="1835696" y="1556792"/>
            <a:ext cx="5184576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1975.09.10 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кадемику А.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Сахарову присуждена    Нобелевская премия мира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1980. 22.01. Академик А.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Сахаров сослан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г. Горький (Нижний Новгород) </a:t>
            </a:r>
          </a:p>
          <a:p>
            <a:pPr>
              <a:lnSpc>
                <a:spcPts val="2000"/>
              </a:lnSpc>
            </a:pP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  <a:cs typeface="Times New Roman"/>
            </a:endParaRPr>
          </a:p>
        </p:txBody>
      </p:sp>
      <p:pic>
        <p:nvPicPr>
          <p:cNvPr id="380936" name="Picture 8" descr="http://kolanews.ru/site-specific/iskkra/upload/%D0%B4%D0%B5%D0%BA%D0%B0%D0%B1%D1%80%D1%8C/18776-article-wide-preview.jpg?0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526" y="3212976"/>
            <a:ext cx="2184242" cy="1638182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51520" y="5013176"/>
            <a:ext cx="36004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         1977. 08.01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 московском метро на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перегоне ст. Первомайская –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ст. Измайловский парк  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взорвано самодельное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взрывное устройство</a:t>
            </a:r>
          </a:p>
        </p:txBody>
      </p:sp>
      <p:pic>
        <p:nvPicPr>
          <p:cNvPr id="380938" name="Picture 10" descr="http://odnako.su/upload/images/real/2017/02/19/664383_fc7c6cd819a03a59b95e72ebfcec401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1078">
            <a:off x="6617541" y="3232397"/>
            <a:ext cx="2201045" cy="1466447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55776" y="4005064"/>
            <a:ext cx="395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Забастовки в СССР в 80-х годах</a:t>
            </a:r>
            <a:endParaRPr lang="ru-RU" sz="2000" b="1" dirty="0"/>
          </a:p>
        </p:txBody>
      </p:sp>
      <p:pic>
        <p:nvPicPr>
          <p:cNvPr id="380940" name="Picture 12" descr="https://ic.pics.livejournal.com/skif_tag/19770500/1899392/1899392_origina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42419">
            <a:off x="3160493" y="4456052"/>
            <a:ext cx="1872208" cy="1259060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380942" name="Picture 14" descr="http://www.sensusnovus.ru/uploads/2015/03/minero1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5517232"/>
            <a:ext cx="1920213" cy="10801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80944" name="Picture 16" descr="https://i2.wp.com/laikkamedia.ru/wp-content/uploads/2016/11/027.jpg?resize=800%2C53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627637">
            <a:off x="4728615" y="4503024"/>
            <a:ext cx="1618157" cy="10801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 rot="520161">
            <a:off x="5985155" y="4732851"/>
            <a:ext cx="3072791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1978.04.14 Демонстрация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в Тбилиси за признание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грузинского языка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/>
              </a:rPr>
              <a:t> государственным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57592" cy="926976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800" dirty="0" smtClean="0"/>
              <a:t>Общественно-политическое вещание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800" dirty="0" smtClean="0"/>
              <a:t> </a:t>
            </a:r>
            <a:r>
              <a:rPr lang="ru-RU" sz="2400" dirty="0" smtClean="0"/>
              <a:t>События , которые телевидение не могло замалчивать</a:t>
            </a:r>
            <a:endParaRPr lang="ru-RU" sz="2400" dirty="0"/>
          </a:p>
        </p:txBody>
      </p:sp>
      <p:pic>
        <p:nvPicPr>
          <p:cNvPr id="418820" name="Picture 4" descr="https://gdb.rferl.org/96CBEEA7-275C-4EB0-A22B-A4EC9A16969D_mw800_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988840"/>
            <a:ext cx="2664296" cy="199822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8822" name="Picture 6" descr="http://www.cipe.org/blog/wp-content/uploads/2011/08/Gdansk-Shipya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068960"/>
            <a:ext cx="2664296" cy="1771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339752" y="4869160"/>
            <a:ext cx="24304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Гданьск, судоверфь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8818" name="Picture 2" descr="http://www.rok1989.pl/dokumenty/zalaczniki/17/17-233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36912"/>
            <a:ext cx="2232248" cy="1493126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23528" y="4221088"/>
            <a:ext cx="2232248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Лех Валенса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лидер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независимого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Профсоюза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«Солидарность»,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будущий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Польши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0" y="4005064"/>
            <a:ext cx="3384376" cy="86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съезд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независимого профсоюза "Солидарность» </a:t>
            </a:r>
          </a:p>
        </p:txBody>
      </p:sp>
      <p:pic>
        <p:nvPicPr>
          <p:cNvPr id="14" name="Picture 14" descr="http://risovach.ru/upload/2017/02/generator/vremya_136958357_orig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20585">
            <a:off x="7201855" y="1823886"/>
            <a:ext cx="1632181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323528" y="1484784"/>
            <a:ext cx="4572000" cy="13747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 14.08 - 1981 10.09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Забастовочное движение в Польше. Захват судостроительного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завода им. Ленина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в Гданьске. </a:t>
            </a: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95736" y="5373216"/>
            <a:ext cx="3779912" cy="1152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2000"/>
              </a:lnSpc>
            </a:pPr>
            <a:r>
              <a:rPr lang="ru-RU" sz="2000" dirty="0" smtClean="0"/>
              <a:t>1984.08.05  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/>
              <a:t>Советский Союз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/>
              <a:t> объявил  о бойкоте летней Олимпиады в Лос-Анджелесе</a:t>
            </a:r>
            <a:endParaRPr lang="ru-RU" sz="2000" dirty="0"/>
          </a:p>
        </p:txBody>
      </p:sp>
      <p:pic>
        <p:nvPicPr>
          <p:cNvPr id="418824" name="Picture 8" descr="http://mtdata.ru/u4/photo26BC/20629337204-0/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4869160"/>
            <a:ext cx="2628291" cy="165618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919546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2800" dirty="0" smtClean="0"/>
              <a:t>Общественно-политическое вещание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/>
              <a:t> События , которые телевидение не могло замалчивать</a:t>
            </a:r>
            <a:endParaRPr lang="ru-RU" sz="2400" dirty="0"/>
          </a:p>
        </p:txBody>
      </p:sp>
      <p:pic>
        <p:nvPicPr>
          <p:cNvPr id="3" name="Picture 2" descr="http://novorossiia.ru/uploads/posts/2017-11/15107280165olympic-1984-0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3789040"/>
            <a:ext cx="1428879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3528" y="1484784"/>
            <a:ext cx="5400600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1983 01.09 Южнокорейский "Боинг-747»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сбит советским истребителем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нарушения воздушного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пространства в районе о. Сахалин.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269 человек погибло.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5.09 Западные государства вводят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14-дневный запрет на полеты "Аэрофлот"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свои страны</a:t>
            </a:r>
          </a:p>
        </p:txBody>
      </p:sp>
      <p:pic>
        <p:nvPicPr>
          <p:cNvPr id="443398" name="Picture 6" descr="http://krasvozduh.ru/wp-content/uploads/2015/07/Karta-dvizheniya-Koreyskogo-Boinga-v-1983-m-godu-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556792"/>
            <a:ext cx="2016223" cy="20162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43394" name="Picture 2" descr="http://www.iran.ru/data/news_v2/5/88629/us_shoot_down_iran_pasengere_flig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538784">
            <a:off x="5815105" y="1812135"/>
            <a:ext cx="1332311" cy="806176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3406" name="Picture 14" descr="http://s00.yaplakal.com/pics/pics_original/5/5/3/85503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645024"/>
            <a:ext cx="3168352" cy="195262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79512" y="5589240"/>
            <a:ext cx="896448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                                                 флагман Волго-Донского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 пароходства, ударился верхней частью надстроек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 в мост через Волгу, по которому в это время 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шёл товарный поезд. Погибло 176 человек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" name="Picture 14" descr="http://risovach.ru/upload/2017/02/generator/vremya_136958357_orig_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717032"/>
            <a:ext cx="1632181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251520" y="5085184"/>
            <a:ext cx="279589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1983. 05.06</a:t>
            </a:r>
            <a:r>
              <a:rPr lang="ru-RU" sz="2000" dirty="0" smtClean="0"/>
              <a:t> 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Теплоход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«Александр Суворов»,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2160" y="5229200"/>
            <a:ext cx="2975782" cy="1118255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К.У.Черненко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Генеральный секретарь ЦК КПСС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13.02 1984 – 10.03 1985</a:t>
            </a:r>
            <a:endParaRPr lang="ru-RU" sz="2000" dirty="0"/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Телевидение </a:t>
            </a:r>
            <a:br>
              <a:rPr 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70-х – середины 80-х годов</a:t>
            </a:r>
            <a:endParaRPr lang="ru-RU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611560" y="3287712"/>
            <a:ext cx="7883153" cy="2661567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3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Сохраняя лучшее и создавая новое…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Литературно-драматическое вещание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Музыкальное вещание 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Молодёжное и детское вещание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Производство игровых и анимационных фильмов</a:t>
            </a: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XXII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Олимпийские игры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телевидения страны к середине 80-х годов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6" descr="http://fenixclub.com/uploads/17027/img-307202-372c9683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493808">
            <a:off x="6100314" y="2091635"/>
            <a:ext cx="1141490" cy="1585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3" name="Picture 4" descr="http://omn-omn-omn.ru/images/15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017316">
            <a:off x="2565581" y="1941430"/>
            <a:ext cx="1135581" cy="1606846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2" name="Picture 10" descr="http://newslab.ru/Content/tv/m/0a829d97-c690-4903-b3dc-7aa12fc7eb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2996952"/>
            <a:ext cx="1800200" cy="1349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im0-tub-ru.yandex.net/i?id=450cae5b40c9c071ffca850ebe5b8025&amp;n=33&amp;h=215&amp;w=38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051036">
            <a:off x="3658491" y="3696790"/>
            <a:ext cx="1930398" cy="1086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6" descr="https://i05.fotocdn.net/s24/212/public_pin_m/385/25886394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14440">
            <a:off x="7344979" y="4227438"/>
            <a:ext cx="1562811" cy="88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Сохраняя лучшее и создавая новое…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1412776"/>
            <a:ext cx="6456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Лучшее из 60-х в телепрограммах 70-х – 80-х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4" descr="http://islam-risalyat.ru/wp-content/uploads/2017/05/Zdorovie-238x1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377870">
            <a:off x="7449425" y="3144640"/>
            <a:ext cx="1327913" cy="993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http://v.img.com.ua/b/orig/8/65/651c464b1a014810301bc27819eee6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1988840"/>
            <a:ext cx="1656184" cy="1569716"/>
          </a:xfrm>
          <a:prstGeom prst="rect">
            <a:avLst/>
          </a:prstGeom>
          <a:noFill/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377858" name="Picture 2" descr="http://vsr.mil.by/wp-content/uploads/2017/03/photo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740437">
            <a:off x="368358" y="1745638"/>
            <a:ext cx="1080120" cy="108012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2" name="Picture 8" descr="Картинка 12 из 137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 rot="21232510">
            <a:off x="3926836" y="2164080"/>
            <a:ext cx="2015982" cy="15121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4" name="Picture 10" descr="i?id=314848955-10-72&amp;n=21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20504341">
            <a:off x="1743527" y="4166369"/>
            <a:ext cx="2130880" cy="1133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 descr="http://cn15.nevsedoma.com.ua/photo/710/110_files/2095190_900-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1058136">
            <a:off x="2283257" y="4971330"/>
            <a:ext cx="2363279" cy="1539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24" descr="ryazanov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107504" y="3573016"/>
            <a:ext cx="2437524" cy="1368152"/>
          </a:xfrm>
          <a:prstGeom prst="rect">
            <a:avLst/>
          </a:prstGeom>
          <a:noFill/>
          <a:effectLst>
            <a:softEdge rad="63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9" name="Picture 14" descr="Картинка 10 из 620">
            <a:hlinkClick r:id="rId16"/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>
            <a:off x="6948264" y="5013176"/>
            <a:ext cx="1895587" cy="142217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21" name="Picture 4" descr="http://photo.rgakfd.ru/getImage.do?object=1808566095&amp;compatible=1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364088" y="3419616"/>
            <a:ext cx="2232248" cy="1593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7862" name="Picture 6" descr="http://s.kinosha.net/s/2016-10/1475409362_kvn-letniy-kubok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499992" y="4941168"/>
            <a:ext cx="2561429" cy="163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7860" name="Picture 4" descr="http://uvao.mos.ru/upload/medialibrary/d82/kvn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21087670">
            <a:off x="4489060" y="4735399"/>
            <a:ext cx="1176032" cy="91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4" descr="http://video-check.com/_ph/4/420607447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 rot="20645709">
            <a:off x="311602" y="4743186"/>
            <a:ext cx="807629" cy="107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7864" name="Picture 8" descr="Заставка Спокойной ночи малыши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20237102">
            <a:off x="780614" y="5182586"/>
            <a:ext cx="1486231" cy="1174123"/>
          </a:xfrm>
          <a:prstGeom prst="rect">
            <a:avLst/>
          </a:prstGeom>
          <a:noFill/>
        </p:spPr>
      </p:pic>
      <p:pic>
        <p:nvPicPr>
          <p:cNvPr id="8" name="Picture 14" descr="http://tn.new.fishki.net/26/upload/post/201309/30/1208467/6aa112ecd55be5c7e3b2c3db519_prev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429884">
            <a:off x="400767" y="2461623"/>
            <a:ext cx="1892863" cy="1357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14236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Сохраняя лучшее и создавая новое…</a:t>
            </a:r>
            <a:br>
              <a:rPr lang="ru-RU" sz="3200" dirty="0" smtClean="0"/>
            </a:br>
            <a:r>
              <a:rPr lang="ru-RU" sz="2700" dirty="0" smtClean="0"/>
              <a:t>Главная редакция литературно-драматических передач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pic>
        <p:nvPicPr>
          <p:cNvPr id="4" name="Picture 12" descr="Закрыть ок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59832" y="2060848"/>
            <a:ext cx="3024337" cy="190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4581128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/>
              <a:t>К. С. </a:t>
            </a:r>
            <a:r>
              <a:rPr lang="ru-RU" sz="2000" b="1" dirty="0" err="1" smtClean="0"/>
              <a:t>Кузаков</a:t>
            </a:r>
            <a:r>
              <a:rPr lang="ru-RU" sz="2000" b="1" dirty="0" smtClean="0"/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/>
              <a:t> Главный редактор Главной редакции литературно-драматических программ Центрального телевидения.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/>
              <a:t>В Гостелерадио СССР с 1959г. по 1987 г. 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/>
              <a:t>До этого - директора издательства «Искусство»,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/>
              <a:t>затем, до 1959 г.,  Главный редактор Главной редакции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/>
              <a:t>литературно-драматического радиовещания</a:t>
            </a:r>
          </a:p>
        </p:txBody>
      </p:sp>
      <p:pic>
        <p:nvPicPr>
          <p:cNvPr id="6" name="Picture 4" descr="http://omn-omn-omn.ru/images/159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63278">
            <a:off x="553614" y="1697612"/>
            <a:ext cx="1135581" cy="1606846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pic>
        <p:nvPicPr>
          <p:cNvPr id="7" name="Picture 16" descr="http://fenixclub.com/uploads/17027/img-307202-372c9683e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657487">
            <a:off x="6288246" y="1616667"/>
            <a:ext cx="1205118" cy="167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8" name="Picture 4" descr="http://photo.rgakfd.ru/getImage.do?object=1808566095&amp;compatible=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6087">
            <a:off x="6372200" y="3068960"/>
            <a:ext cx="2088232" cy="1490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http://rudb.org/img/2013_09/i5233db4981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54534">
            <a:off x="7618944" y="1619673"/>
            <a:ext cx="1053594" cy="150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1" name="Picture 2" descr="http://static.etvnet.com/shared/persons/person/000/010/387/glavnaya-redaktsiya-literaturno-dramaticheskih-programm-ts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36675">
            <a:off x="1709499" y="1622971"/>
            <a:ext cx="1139606" cy="1490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2" name="Picture 9" descr="гЮЙПШРЭ НЙМН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rot="21416205">
            <a:off x="611560" y="3068960"/>
            <a:ext cx="2174816" cy="1512168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94" name="Picture 10" descr="http://film-ussr.ru/uploads/thumbs/6bff5544d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365104"/>
            <a:ext cx="2208245" cy="1656184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литературно-драматических передач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907704" y="1484784"/>
            <a:ext cx="5400600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«Следствие ведут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ЗнаТоКи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Многосерийный фильм, 22 выпуска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1971 – 1989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 сценария О. и А. Лавровы,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Режиссер В.Бровкин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Актёры Г.Мартынюк,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Л.Каневский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Э.Леждей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4786" name="Picture 2" descr="http://kinoman.site/images/films/231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39535">
            <a:off x="7364016" y="1499745"/>
            <a:ext cx="1249076" cy="1732500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5737362" y="3284984"/>
            <a:ext cx="34066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 и 2003 гг.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«Следствие ведут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ЗнаТоКи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Десять лет спустя»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Выпуски  23 и  24. </a:t>
            </a:r>
          </a:p>
          <a:p>
            <a:endParaRPr lang="ru-RU" dirty="0"/>
          </a:p>
        </p:txBody>
      </p:sp>
      <p:pic>
        <p:nvPicPr>
          <p:cNvPr id="374790" name="Picture 6" descr="http://www.prodigest.ru/prog_pics/5802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2400267" cy="180020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374792" name="Picture 8" descr="http://cdn.fishki.net/upload/post/2016/09/03/2063391/3910e8affb873f8e40fa36438bc909f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3284984"/>
            <a:ext cx="3312368" cy="18374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74796" name="Picture 12" descr="http://img2.labirint.ru/books/499170/coverb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616198">
            <a:off x="467544" y="1484784"/>
            <a:ext cx="1320147" cy="1800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/>
          <p:cNvSpPr txBox="1"/>
          <p:nvPr/>
        </p:nvSpPr>
        <p:spPr>
          <a:xfrm>
            <a:off x="179512" y="5301208"/>
            <a:ext cx="83908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Сериал создан по инициативе министра МВД Н.А.Щёлокова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Знатоков характерна кабинетная следственная работа.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сериале одна погоня, мало стрельбы,  драк.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Главное - психологические тонкости,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столкновение и взаимодействие характеров. 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5" name="Picture 15" descr="C:\Users\Григорий\Desktop\День_за_днём_(кадр_из_фильма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38117">
            <a:off x="485014" y="3532158"/>
            <a:ext cx="1961414" cy="1467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57592" cy="998984"/>
          </a:xfrm>
        </p:spPr>
        <p:txBody>
          <a:bodyPr>
            <a:normAutofit/>
          </a:bodyPr>
          <a:lstStyle/>
          <a:p>
            <a:pPr algn="ctr">
              <a:lnSpc>
                <a:spcPts val="2500"/>
              </a:lnSpc>
            </a:pPr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литературно-драматических передач</a:t>
            </a:r>
            <a:endParaRPr lang="ru-RU" sz="2400" dirty="0"/>
          </a:p>
        </p:txBody>
      </p:sp>
      <p:pic>
        <p:nvPicPr>
          <p:cNvPr id="409602" name="Picture 2" descr="http://www.kino-teatr.ru/movie/poster/1740/844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556792"/>
            <a:ext cx="1317746" cy="1754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606" name="Picture 6" descr="http://free-filmy.ru/uploads/posts/2011-03/1300529198_den-za-dnyom.1_1.yanvar.10.voskresenye.avi_snapshot_00.27.33_2011.03.19_15.01.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00709">
            <a:off x="6821809" y="3746202"/>
            <a:ext cx="1762349" cy="1401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08" name="Picture 8" descr="http://pimg.mycdn.me/getImage?disableStub=true&amp;type=VIDEO_S_720&amp;url=http%3A%2F%2Fi.ytimg.com%2Fvi%2FCp4KUSraSH4%2F0.jpg&amp;signatureToken=o76jB48UMCyyRSvpm-9cf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501008"/>
            <a:ext cx="2432270" cy="13681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9614" name="Picture 14" descr="http://www.kino-teatr.ru/acter/album/27452/1773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6002" y="1556792"/>
            <a:ext cx="1347726" cy="188142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2339752" y="1556792"/>
            <a:ext cx="504056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за днём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09.12.1971 – 1972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Телеповесть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двух частях в 17 сериях. Первый телесериал снятый Центральным телевидением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Сценарист М. Анчаров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Режиссёры В.Шиловский, Л.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Ишимбаева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4941168"/>
            <a:ext cx="8712968" cy="1759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ролях: В.Невинный, Н.Сазонова, А.Грибов, Ю.Горобец и др. </a:t>
            </a:r>
          </a:p>
          <a:p>
            <a:pPr algn="ctr">
              <a:lnSpc>
                <a:spcPts val="1000"/>
              </a:lnSpc>
            </a:pPr>
            <a:endParaRPr lang="ru-RU" sz="2000" dirty="0" smtClean="0"/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Действие происходит в Москве в начале 1970-х годов.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Герои </a:t>
            </a:r>
            <a:r>
              <a:rPr lang="ru-RU" sz="2000" dirty="0" err="1" smtClean="0"/>
              <a:t>телеповести</a:t>
            </a:r>
            <a:r>
              <a:rPr lang="ru-RU" sz="2000" dirty="0" smtClean="0"/>
              <a:t> - жильцы большой коммунальной квартиры.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Соседи становятся почти родственниками и судьбы их тесно переплетаются. Старый дом идёт на слом и соседям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предстоит расселение по разным квартирам…</a:t>
            </a:r>
            <a:endParaRPr lang="ru-RU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08755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изобретения </a:t>
            </a:r>
            <a:br>
              <a:rPr lang="ru-RU" sz="3200" dirty="0" smtClean="0"/>
            </a:br>
            <a:r>
              <a:rPr lang="ru-RU" sz="3200" dirty="0" smtClean="0"/>
              <a:t>меняют социальную среду</a:t>
            </a:r>
            <a:endParaRPr lang="ru-RU" sz="3200" dirty="0"/>
          </a:p>
        </p:txBody>
      </p:sp>
      <p:pic>
        <p:nvPicPr>
          <p:cNvPr id="3" name="Picture 4" descr="Johannes-Gutenberg-300x26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660232" y="1772816"/>
            <a:ext cx="2122684" cy="21141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</a:ln>
          <a:effectLst>
            <a:reflection blurRad="12700" stA="33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 descr="presse_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467544" y="1700808"/>
            <a:ext cx="2016224" cy="2506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Contrasting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627784" y="2060848"/>
            <a:ext cx="40141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Иоганн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Гутенберг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монах,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изобрел пресс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чтобы облегчить каторжный труд коллег-переписчиков религиозных текстов. 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изобретение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знаменует культурный переворот глобальных масштабов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 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3764" name="Picture 4" descr="http://www.lomonosov.org/userfiles/image/image022(5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12150">
            <a:off x="6801440" y="4440013"/>
            <a:ext cx="1862571" cy="2281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3768" name="Picture 8" descr="http://cerkov-od.ru/i/2013/12/22/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49949">
            <a:off x="302077" y="4627826"/>
            <a:ext cx="2191760" cy="1713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литературно-драматических передач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1556792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«Вокруг смеха»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А.Иванов, автор, ведущий</a:t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1978 -1990 45 выпусков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9" descr="гЮЙПШРЭ НЙМ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561269">
            <a:off x="5359682" y="2944937"/>
            <a:ext cx="3065145" cy="1968613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406530" name="Picture 2" descr="http://1001material.ru/wp-content/uploads/2014/09/doc6ahkc79lsug8ojmx30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628800"/>
            <a:ext cx="2088232" cy="1690876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406532" name="Picture 4" descr="http://1001material.ru/wp-content/uploads/2014/09/48712189_Vokrug_smeh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564904"/>
            <a:ext cx="2736304" cy="20522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06536" name="Picture 8" descr="http://s011.radikal.ru/i315/1705/38/a3ce592ec69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700808"/>
            <a:ext cx="2942041" cy="18722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6538" name="Picture 10" descr="http://video.sibnet.ru/upload/cover/video_401110_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940152" y="4581128"/>
            <a:ext cx="2448272" cy="1836205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406540" name="Picture 12" descr="http://gnti.ru/imgdump/4522-gnti-daJlIOWsOX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32050" flipH="1">
            <a:off x="415656" y="3304645"/>
            <a:ext cx="2323173" cy="17423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06542" name="Picture 14" descr="https://bestfacts.com.ua/uploads/2ecdfc4f7f/0d95c624c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98509">
            <a:off x="495180" y="4752115"/>
            <a:ext cx="2420914" cy="155042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0" name="Прямоугольник 9"/>
          <p:cNvSpPr/>
          <p:nvPr/>
        </p:nvSpPr>
        <p:spPr>
          <a:xfrm>
            <a:off x="2267744" y="4642009"/>
            <a:ext cx="4104456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программе участвуют: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Хазанов, М. Жванецкий,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Задорнов,  В. Полунин,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Альтов, Л. Измайлов,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 Карцев, Р. Быков,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Ю.Никулин</a:t>
            </a:r>
            <a:r>
              <a:rPr lang="ru-RU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А.Миронов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многие другие. 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820" name="Picture 36" descr="Людмила Гурченко: 90 лучших фото ее, дочери, внуков и муже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84876">
            <a:off x="7699205" y="1472312"/>
            <a:ext cx="1374322" cy="1602803"/>
          </a:xfrm>
          <a:prstGeom prst="rect">
            <a:avLst/>
          </a:prstGeom>
          <a:noFill/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374810" name="Picture 26" descr="https://pp.userapi.com/c638317/v638317526/42157/KL_jS12Hl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861048"/>
            <a:ext cx="2448272" cy="137715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74808" name="Picture 24" descr="http://www.kino-lives.ru/images/37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81959">
            <a:off x="6804248" y="2348880"/>
            <a:ext cx="1144352" cy="162498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74798" name="Picture 14" descr="http://i57.fastpic.ru/big/2013/1116/e9/16ea33d36330908ea23e4b6225a70ce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91137">
            <a:off x="5590016" y="2175025"/>
            <a:ext cx="1312370" cy="16739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74796" name="Picture 12" descr="http://i2.imageban.ru/out/2015/12/12/ddc81309291768db4829c078498208b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140968"/>
            <a:ext cx="1360950" cy="194421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374790" name="Picture 6" descr="http://www.kino-ecran.ru/images/2137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94818">
            <a:off x="1166181" y="2006211"/>
            <a:ext cx="1254131" cy="177459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литературно-драматических передач</a:t>
            </a:r>
            <a:endParaRPr lang="ru-RU" sz="2400" dirty="0"/>
          </a:p>
        </p:txBody>
      </p:sp>
      <p:pic>
        <p:nvPicPr>
          <p:cNvPr id="374786" name="Picture 2" descr="http://i5.imageban.ru/out/2016/05/06/370532cec235a55cefd85883cf2bb2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30821">
            <a:off x="2227509" y="1965165"/>
            <a:ext cx="1278862" cy="17281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74794" name="Picture 10" descr="http://kinofilm-info.ru/images/1245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56703">
            <a:off x="4409826" y="1928346"/>
            <a:ext cx="1170448" cy="16561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835696" y="1412776"/>
            <a:ext cx="5667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Телевизионный театр 70-х – 80-х годов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4802" name="Picture 18" descr="http://kino-cccp.net/_ld/75/4004392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91880" y="1916832"/>
            <a:ext cx="957706" cy="1368152"/>
          </a:xfrm>
          <a:prstGeom prst="rect">
            <a:avLst/>
          </a:prstGeom>
          <a:noFill/>
          <a:ln>
            <a:solidFill>
              <a:schemeClr val="tx2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74812" name="Picture 28" descr="https://pp.userapi.com/c637525/v637525526/1d601/ziih7RX_sOk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80112" y="3861048"/>
            <a:ext cx="1944216" cy="131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74800" name="Picture 16" descr="http://i53.fastpic.ru/big/2013/0122/64/bb18a893dffd6d079b19110d1426106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89056">
            <a:off x="4781771" y="3662681"/>
            <a:ext cx="1050489" cy="1489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74804" name="Picture 20" descr="http://kinopark.ws/images/254678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428522" y="3356992"/>
            <a:ext cx="1323115" cy="187220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pic>
        <p:nvPicPr>
          <p:cNvPr id="374814" name="Picture 30" descr="http://lady.webnice.ru/literature/authors/648.im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741799" flipH="1">
            <a:off x="302244" y="1311127"/>
            <a:ext cx="1106362" cy="1438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4816" name="Picture 32" descr="http://images.vfl.ru/ii/1387115623/06beaf5a/3762943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668344" y="2924944"/>
            <a:ext cx="1440160" cy="115212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  <p:sp>
        <p:nvSpPr>
          <p:cNvPr id="20" name="TextBox 19"/>
          <p:cNvSpPr txBox="1"/>
          <p:nvPr/>
        </p:nvSpPr>
        <p:spPr>
          <a:xfrm>
            <a:off x="179512" y="5206266"/>
            <a:ext cx="8640960" cy="1651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Телетеатр давал возможность режиссёрам свободу в выборе драматургического материала, актёрам - сыграть роли,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которые им не довелось играть на сцене, а зрителям — увидеть пьесы, </a:t>
            </a:r>
          </a:p>
          <a:p>
            <a:pPr algn="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режиссёрские и актёрские работы, которым в театрах не нашлось места. А.Белинский </a:t>
            </a:r>
          </a:p>
          <a:p>
            <a:endParaRPr lang="ru-RU" dirty="0"/>
          </a:p>
        </p:txBody>
      </p:sp>
      <p:pic>
        <p:nvPicPr>
          <p:cNvPr id="374818" name="Picture 34" descr="http://savepic.net/2220461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735299">
            <a:off x="7202183" y="3949641"/>
            <a:ext cx="1643336" cy="121196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19256" cy="1396218"/>
          </a:xfrm>
        </p:spPr>
        <p:txBody>
          <a:bodyPr>
            <a:normAutofit/>
          </a:bodyPr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5048" y="476672"/>
            <a:ext cx="8568952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Сохраняя лучшее и создавая новое…</a:t>
            </a:r>
            <a:b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Музыкальное вещание ЦТ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1484784"/>
            <a:ext cx="66247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редакция музыкальных программ.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Образована в 1957 году.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коллектив составили радиожурналисты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музыканты, перешедшие на телевидение из радио.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Редакция располагала также собственными музыкальными коллективами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180528" y="3717032"/>
            <a:ext cx="2952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Л.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Кренкель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редактор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1983 - 1988 года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1954" name="Picture 2" descr="Закрыть ок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1318899" cy="1980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63688" y="2996952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направления вещания: </a:t>
            </a:r>
          </a:p>
          <a:p>
            <a:pPr algn="ctr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Трансляция оперных спектаклей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«Евгений Онегин», «Князь Игорь»,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Хованщина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и др.(Большой театр); «Трубадур»  (Новосибирск),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Турандот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(Ленинград),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Кармен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 (Свердловск),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Лакме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(Пермь) и др.   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Комментаторы С. Виноградова, Ж. Дозорцева.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512" y="4653136"/>
            <a:ext cx="87849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Собственное производство музыкальных спектаклей: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«Семен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Котко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С. Прокофьева, «Люцерн» по рассказу  Л. Толстова;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двухсерийный телефильм «Оправдание Паганини».</a:t>
            </a:r>
          </a:p>
          <a:p>
            <a:pPr algn="ctr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Всесоюзный телевизионный конкурс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 песней по жизни» </a:t>
            </a:r>
          </a:p>
          <a:p>
            <a:pPr algn="ctr">
              <a:lnSpc>
                <a:spcPct val="80000"/>
              </a:lnSpc>
              <a:buFont typeface="Wingdings" pitchFamily="2" charset="2"/>
              <a:buChar char="ü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Игровые форматы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викторина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Артлото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algn="ctr">
              <a:lnSpc>
                <a:spcPct val="80000"/>
              </a:lnSpc>
              <a:buFont typeface="Wingdings" pitchFamily="2" charset="2"/>
              <a:buChar char="ü"/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Тележурналы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«Мелодии и ритмы зарубежной эстрады»,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«Музыкальный телевизионный абонемент», «Музыкальные встречи»,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«Знакомство с оперой», «Музыкальный киоск»; «Утренняя почта»и др.</a:t>
            </a:r>
            <a:endParaRPr lang="ru-RU" alt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92" name="Picture 20" descr="https://sun9-2.userapi.com/c840121/v840121821/1b985/0cCVCOUB2t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8973">
            <a:off x="6145183" y="1742857"/>
            <a:ext cx="2623226" cy="1967420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147248" cy="943534"/>
          </a:xfrm>
        </p:spPr>
        <p:txBody>
          <a:bodyPr>
            <a:normAutofit fontScale="90000"/>
          </a:bodyPr>
          <a:lstStyle/>
          <a:p>
            <a:pPr algn="ctr">
              <a:lnSpc>
                <a:spcPts val="3000"/>
              </a:lnSpc>
            </a:pPr>
            <a:r>
              <a:rPr lang="ru-RU" altLang="ru-RU" sz="3100" b="1" dirty="0" smtClean="0">
                <a:latin typeface="Times New Roman" pitchFamily="18" charset="0"/>
              </a:rPr>
              <a:t>Концертная студия </a:t>
            </a:r>
            <a:br>
              <a:rPr lang="ru-RU" altLang="ru-RU" sz="3100" b="1" dirty="0" smtClean="0">
                <a:latin typeface="Times New Roman" pitchFamily="18" charset="0"/>
              </a:rPr>
            </a:br>
            <a:r>
              <a:rPr lang="ru-RU" altLang="ru-RU" sz="3100" b="1" dirty="0" smtClean="0">
                <a:latin typeface="Times New Roman" pitchFamily="18" charset="0"/>
              </a:rPr>
              <a:t>в Останкинском телецентре</a:t>
            </a:r>
            <a:r>
              <a:rPr lang="ru-RU" altLang="ru-RU" sz="2400" dirty="0" smtClean="0">
                <a:latin typeface="Times New Roman" pitchFamily="18" charset="0"/>
              </a:rPr>
              <a:t>.</a:t>
            </a:r>
            <a:r>
              <a:rPr lang="ru-RU" altLang="ru-RU" sz="3200" dirty="0" smtClean="0">
                <a:latin typeface="Times New Roman" pitchFamily="18" charset="0"/>
              </a:rPr>
              <a:t> </a:t>
            </a:r>
            <a:br>
              <a:rPr lang="ru-RU" altLang="ru-RU" sz="3200" dirty="0" smtClean="0">
                <a:latin typeface="Times New Roman" pitchFamily="18" charset="0"/>
              </a:rPr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132856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Одной из первых программ был «Праздничный вечер в Останкине» 7 ноября 1971 года  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участием мастеров искусств  </a:t>
            </a:r>
          </a:p>
        </p:txBody>
      </p:sp>
      <p:pic>
        <p:nvPicPr>
          <p:cNvPr id="5" name="Picture 14" descr="4795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60032" y="5013176"/>
            <a:ext cx="2376264" cy="1595288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387074" name="Picture 2" descr="https://cdn-st3.rtr-vesti.ru/vh/pictures/b/111/962/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80017">
            <a:off x="7022211" y="475403"/>
            <a:ext cx="1711468" cy="12836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7084" name="Picture 12" descr="http://telespektakli.ru/published/publicdata/SMAN13NEW/attachments/SC/products_pictures/01-27-20pd_en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5085184"/>
            <a:ext cx="2169096" cy="16268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7086" name="Picture 14" descr="https://i.ytimg.com/vi/AbdMHMCQFiA/hqdefaul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527" y="3140968"/>
            <a:ext cx="2112233" cy="1584176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387088" name="Picture 16" descr="https://img.youtube.com/vi/iFu5qK8q0QY/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56547">
            <a:off x="407239" y="566473"/>
            <a:ext cx="1638460" cy="1228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971600" y="1628800"/>
            <a:ext cx="7453336" cy="43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начале 1970 года открылась Концертная студия </a:t>
            </a:r>
          </a:p>
        </p:txBody>
      </p:sp>
      <p:pic>
        <p:nvPicPr>
          <p:cNvPr id="387094" name="Picture 22" descr="https://um.mos.ru/upload/resize_cache/iblock/615/620_380_0/%D0%A2%D0%B5%D0%BB%D0%B5%D1%86%D0%B5%D0%BD%D1%82%D1%80%20%D0%9E%D1%81%D1%82%D0%B0%D0%BD%D0%BA%D0%B8%D0%BD%D0%B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1760" y="3284984"/>
            <a:ext cx="2916324" cy="19442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387090" name="Picture 18" descr="http://trio-shestoe-chuvstvo.ru/d/121207/d/553696803_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002819">
            <a:off x="356061" y="4621680"/>
            <a:ext cx="2458428" cy="1866869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387082" name="Picture 10" descr="https://kak2z.ru/my_img/img/2016/11/13/071e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167736">
            <a:off x="6804248" y="3717032"/>
            <a:ext cx="2050397" cy="1512168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387078" name="Picture 6" descr="http://aleksei-piter.ucoz.ru/logofilms_6/ostankino_mironov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03872">
            <a:off x="5378883" y="3167296"/>
            <a:ext cx="1514475" cy="2286001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</p:pic>
      <p:pic>
        <p:nvPicPr>
          <p:cNvPr id="387076" name="Picture 4" descr="https://cdn-st3.rtr-vesti.ru/vh/pictures/b/111/967/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9792" y="4869160"/>
            <a:ext cx="2183904" cy="1637929"/>
          </a:xfrm>
          <a:prstGeom prst="rect">
            <a:avLst/>
          </a:prstGeom>
          <a:noFill/>
          <a:ln>
            <a:solidFill>
              <a:schemeClr val="bg1">
                <a:lumMod val="85000"/>
                <a:lumOff val="15000"/>
              </a:schemeClr>
            </a:solidFill>
          </a:ln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4" name="Picture 4" descr="http://www.hdclips.ru/thumbnails/Russkie/Iosif%20Kobzon/Live/Starij%20marsh%20(Pesnya%20goda%201972).vob/1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3645024"/>
            <a:ext cx="2267744" cy="1814196"/>
          </a:xfrm>
          <a:prstGeom prst="rect">
            <a:avLst/>
          </a:prstGeom>
          <a:noFill/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389128" name="Picture 8" descr="http://s017.radikal.ru/i401/1212/3d/67e5e833ddd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868144" y="4707142"/>
            <a:ext cx="2520280" cy="1890210"/>
          </a:xfrm>
          <a:prstGeom prst="rect">
            <a:avLst/>
          </a:prstGeom>
          <a:noFill/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pic>
        <p:nvPicPr>
          <p:cNvPr id="389138" name="Picture 18" descr="https://img.youtube.com/vi/LSS4Pk-3UjQ/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93294">
            <a:off x="325426" y="1887721"/>
            <a:ext cx="1812892" cy="1359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36" name="Picture 16" descr="https://img.youtube.com/vi/Pp-9kWIUH1M/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64990">
            <a:off x="7048078" y="1337018"/>
            <a:ext cx="1827529" cy="1370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22" name="Picture 2" descr="http://ozon-st.cdn.ngenix.net/multimedia/audio_cd_covers/10159788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556408">
            <a:off x="443216" y="574542"/>
            <a:ext cx="1341839" cy="1341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музыкальных программ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484784"/>
            <a:ext cx="8064896" cy="992579"/>
          </a:xfrm>
          <a:prstGeom prst="rect">
            <a:avLst/>
          </a:prstGeom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ts val="17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«Песня года» 1 января 1972 г. </a:t>
            </a:r>
          </a:p>
          <a:p>
            <a:pPr algn="ctr">
              <a:lnSpc>
                <a:spcPts val="17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Ежегодный телевизионный фестиваль - главное событие года</a:t>
            </a:r>
          </a:p>
          <a:p>
            <a:pPr algn="ctr">
              <a:lnSpc>
                <a:spcPts val="17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в музыкальном песенном жанре. </a:t>
            </a:r>
          </a:p>
          <a:p>
            <a:pPr>
              <a:lnSpc>
                <a:spcPct val="80000"/>
              </a:lnSpc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2" descr="Фестиваль &quot;Песня года&quot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915816" y="4077072"/>
            <a:ext cx="3456384" cy="20851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9126" name="Picture 6" descr="http://omn-omn-omn.ru/thumbnail/43de3b8647ac5ae55cbb36c8c446b73a_detail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83978">
            <a:off x="3116095" y="2586575"/>
            <a:ext cx="1859249" cy="139443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/>
          <a:scene3d>
            <a:camera prst="perspectiveContrastingRightFacing"/>
            <a:lightRig rig="threePt" dir="t"/>
          </a:scene3d>
        </p:spPr>
      </p:pic>
      <p:pic>
        <p:nvPicPr>
          <p:cNvPr id="389140" name="Picture 20" descr="https://s10.stc.all.kpcdn.net/share/i/4/949315/wx108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2449692"/>
            <a:ext cx="2016224" cy="161298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</p:pic>
      <p:sp>
        <p:nvSpPr>
          <p:cNvPr id="19" name="TextBox 18"/>
          <p:cNvSpPr txBox="1"/>
          <p:nvPr/>
        </p:nvSpPr>
        <p:spPr>
          <a:xfrm>
            <a:off x="1763688" y="3140968"/>
            <a:ext cx="172819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Шилова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И.Кириллов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1971-1975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71800" y="2132856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Ведущие: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60232" y="2783250"/>
            <a:ext cx="178948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000"/>
              </a:lnSpc>
            </a:pP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А.Вовк </a:t>
            </a:r>
          </a:p>
          <a:p>
            <a:pPr lvl="0">
              <a:lnSpc>
                <a:spcPts val="2000"/>
              </a:lnSpc>
            </a:pP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 Меньшов</a:t>
            </a:r>
          </a:p>
          <a:p>
            <a:pPr lvl="0">
              <a:lnSpc>
                <a:spcPts val="2000"/>
              </a:lnSpc>
            </a:pPr>
            <a:r>
              <a:rPr lang="ru-RU" sz="20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1988-2006</a:t>
            </a:r>
            <a:endParaRPr lang="ru-RU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32" name="Picture 12" descr="http://kachun.3dn.ru/_ph/3/2/7690535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3068960"/>
            <a:ext cx="2304256" cy="1728193"/>
          </a:xfrm>
          <a:prstGeom prst="rect">
            <a:avLst/>
          </a:prstGeom>
          <a:noFill/>
          <a:effectLst>
            <a:softEdge rad="63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7" name="Picture 2" descr="http://mediasat.info/wp-content/uploads/2015/02/70_0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0348303">
            <a:off x="457166" y="4739301"/>
            <a:ext cx="1216634" cy="178333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89134" name="Picture 14" descr="http://www.hdclips.ru/thumbnails/Russkie/Muslim%20Magomaev/Live/S%20rozhdeniya%20do%20vechnosti%20(Pesnya%20goda%201972).vob/2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87624" y="4365104"/>
            <a:ext cx="2556284" cy="2045027"/>
          </a:xfrm>
          <a:prstGeom prst="rect">
            <a:avLst/>
          </a:prstGeom>
          <a:noFill/>
          <a:effectLst>
            <a:softEdge rad="63500"/>
          </a:effectLst>
          <a:scene3d>
            <a:camera prst="perspectiveContrastingRightFacing"/>
            <a:lightRig rig="threePt" dir="t"/>
          </a:scene3d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70" name="Picture 6" descr="https://i.ytimg.com/vi/4n47V0KRjNA/hq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933056"/>
            <a:ext cx="2208245" cy="1656184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420868" name="Picture 4" descr="http://www.rufront.ru/images/materials/201201/4F12B4ECD08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293096"/>
            <a:ext cx="2667000" cy="2000251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музыкальных программ</a:t>
            </a:r>
            <a:endParaRPr lang="ru-RU" sz="2400" dirty="0"/>
          </a:p>
        </p:txBody>
      </p:sp>
      <p:pic>
        <p:nvPicPr>
          <p:cNvPr id="3" name="Picture 2" descr="Евгений Гинзбург биограф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1738479" cy="2433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699792" y="18448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Евгений Александрович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Гинзбург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еле- и кинорежиссёр, сценарист.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7096" y="2780928"/>
            <a:ext cx="8136904" cy="3785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1976,  1988 – </a:t>
            </a:r>
          </a:p>
          <a:p>
            <a:pPr algn="ctr"/>
            <a:r>
              <a:rPr lang="ru-RU" sz="2000" b="1" dirty="0" smtClean="0"/>
              <a:t>Международный </a:t>
            </a:r>
            <a:r>
              <a:rPr lang="ru-RU" sz="2000" b="1" dirty="0" err="1" smtClean="0"/>
              <a:t>телефестиваль</a:t>
            </a:r>
            <a:r>
              <a:rPr lang="ru-RU" sz="2000" b="1" dirty="0" smtClean="0"/>
              <a:t> в </a:t>
            </a:r>
            <a:r>
              <a:rPr lang="ru-RU" sz="2000" b="1" dirty="0" err="1" smtClean="0"/>
              <a:t>Монтрё</a:t>
            </a:r>
            <a:r>
              <a:rPr lang="ru-RU" sz="2000" b="1" dirty="0" smtClean="0"/>
              <a:t>: </a:t>
            </a:r>
          </a:p>
          <a:p>
            <a:pPr algn="ctr"/>
            <a:r>
              <a:rPr lang="ru-RU" sz="2000" b="1" dirty="0" smtClean="0"/>
              <a:t>«Волшебный фонарь» -</a:t>
            </a:r>
            <a:r>
              <a:rPr lang="ru-RU" sz="2000" dirty="0" smtClean="0"/>
              <a:t> приз «Серебряная роза» </a:t>
            </a:r>
            <a:r>
              <a:rPr lang="ru-RU" sz="2000" b="1" dirty="0" smtClean="0"/>
              <a:t>; </a:t>
            </a:r>
          </a:p>
          <a:p>
            <a:pPr algn="ctr"/>
            <a:r>
              <a:rPr lang="ru-RU" sz="2000" b="1" dirty="0" smtClean="0"/>
              <a:t>«Остров погибших кораблей»</a:t>
            </a:r>
            <a:r>
              <a:rPr lang="ru-RU" sz="2000" dirty="0" smtClean="0"/>
              <a:t> - приз«Серебряная роза» </a:t>
            </a:r>
            <a:r>
              <a:rPr lang="ru-RU" sz="2000" b="1" dirty="0" smtClean="0"/>
              <a:t>; </a:t>
            </a:r>
          </a:p>
          <a:p>
            <a:pPr algn="ctr"/>
            <a:r>
              <a:rPr lang="ru-RU" sz="2000" b="1" dirty="0" smtClean="0"/>
              <a:t>«</a:t>
            </a:r>
            <a:r>
              <a:rPr lang="ru-RU" sz="2000" b="1" dirty="0" err="1" smtClean="0"/>
              <a:t>Руанская</a:t>
            </a:r>
            <a:r>
              <a:rPr lang="ru-RU" sz="2000" b="1" dirty="0" smtClean="0"/>
              <a:t> дева по прозвищу Пышка»</a:t>
            </a:r>
            <a:r>
              <a:rPr lang="ru-RU" sz="2000" dirty="0" smtClean="0"/>
              <a:t> - </a:t>
            </a:r>
          </a:p>
          <a:p>
            <a:pPr algn="ctr"/>
            <a:r>
              <a:rPr lang="ru-RU" sz="2000" dirty="0" smtClean="0"/>
              <a:t>приз «Серебряная роза» </a:t>
            </a:r>
            <a:endParaRPr lang="ru-RU" sz="2000" b="1" dirty="0" smtClean="0"/>
          </a:p>
          <a:p>
            <a:pPr algn="ctr"/>
            <a:r>
              <a:rPr lang="ru-RU" sz="2000" dirty="0" smtClean="0"/>
              <a:t>1988 - </a:t>
            </a:r>
            <a:r>
              <a:rPr lang="ru-RU" sz="2000" b="1" dirty="0" smtClean="0"/>
              <a:t>«Свадьба соек»</a:t>
            </a:r>
            <a:r>
              <a:rPr lang="ru-RU" sz="2000" b="1" baseline="30000" dirty="0" smtClean="0"/>
              <a:t>.</a:t>
            </a:r>
            <a:r>
              <a:rPr lang="ru-RU" sz="2000" dirty="0" smtClean="0"/>
              <a:t> – приз «Золотой Орфей»</a:t>
            </a:r>
          </a:p>
          <a:p>
            <a:pPr algn="ctr">
              <a:lnSpc>
                <a:spcPts val="0"/>
              </a:lnSpc>
            </a:pPr>
            <a:r>
              <a:rPr lang="ru-RU" sz="2000" dirty="0" smtClean="0"/>
              <a:t> </a:t>
            </a:r>
            <a:endParaRPr lang="ru-RU" sz="2000" b="1" baseline="30000" dirty="0" smtClean="0"/>
          </a:p>
          <a:p>
            <a:pPr algn="ctr"/>
            <a:r>
              <a:rPr lang="ru-RU" sz="2000" dirty="0" smtClean="0"/>
              <a:t> </a:t>
            </a:r>
            <a:r>
              <a:rPr lang="ru-RU" sz="2000" b="1" dirty="0" smtClean="0"/>
              <a:t>2003 - ТЭФИ : </a:t>
            </a:r>
          </a:p>
          <a:p>
            <a:pPr algn="ctr"/>
            <a:r>
              <a:rPr lang="ru-RU" sz="2000" b="1" dirty="0" smtClean="0"/>
              <a:t>«За личный вклад в развитие российского телевидения»</a:t>
            </a:r>
          </a:p>
          <a:p>
            <a:pPr algn="ctr"/>
            <a:r>
              <a:rPr lang="ru-RU" sz="2000" b="1" dirty="0" smtClean="0"/>
              <a:t>2005 </a:t>
            </a:r>
            <a:r>
              <a:rPr lang="ru-RU" sz="2000" dirty="0" smtClean="0"/>
              <a:t>- Кинофестиваль «Литература и кино» - </a:t>
            </a:r>
          </a:p>
          <a:p>
            <a:pPr algn="ctr"/>
            <a:r>
              <a:rPr lang="ru-RU" sz="2000" b="1" dirty="0" smtClean="0"/>
              <a:t>«Гранатовый браслет» </a:t>
            </a:r>
            <a:r>
              <a:rPr lang="ru-RU" sz="2000" dirty="0" smtClean="0"/>
              <a:t>Гран-при, </a:t>
            </a:r>
          </a:p>
          <a:p>
            <a:pPr algn="ctr"/>
            <a:r>
              <a:rPr lang="ru-RU" sz="2000" b="1" dirty="0" smtClean="0"/>
              <a:t>«Анна» -</a:t>
            </a:r>
            <a:r>
              <a:rPr lang="ru-RU" sz="2000" dirty="0" smtClean="0"/>
              <a:t> приз зрительских симпатий  за фильм</a:t>
            </a:r>
            <a:endParaRPr lang="ru-RU" sz="2000" b="1" dirty="0"/>
          </a:p>
        </p:txBody>
      </p:sp>
      <p:pic>
        <p:nvPicPr>
          <p:cNvPr id="420866" name="Picture 2" descr="http://s018.radikal.ru/i524/1301/51/53b661e98d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8304" y="1412776"/>
            <a:ext cx="1550743" cy="1887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4" name="Picture 4" descr="http://rossijskie-filmy.ru/1/05/svadba-soek-1984-dvdri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645024"/>
            <a:ext cx="1872208" cy="268055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Picture 6" descr="http://evrofilm.com/wp-content/uploads/2013/04/9644234292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556792"/>
            <a:ext cx="1872208" cy="202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 descr="http://www.kinolocman.ru/images/movies/std/std_914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0342">
            <a:off x="1935368" y="1562470"/>
            <a:ext cx="1777094" cy="2229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mce-3517" descr="Евгений Гинзбур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628800"/>
            <a:ext cx="2378690" cy="1580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HeroicExtremeLeftFacing"/>
            <a:lightRig rig="threePt" dir="t"/>
          </a:scene3d>
          <a:sp3d>
            <a:bevelT w="101600" prst="riblet"/>
          </a:sp3d>
        </p:spPr>
      </p:pic>
      <p:pic>
        <p:nvPicPr>
          <p:cNvPr id="10" name="mce-3876" descr="Benef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7155" y="3284984"/>
            <a:ext cx="1703317" cy="128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1" name="Picture 2" descr="http://kinoproducer.ru/files/premiere/385/post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3702375"/>
            <a:ext cx="1872208" cy="2606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endParaRPr lang="ru-RU" sz="2400" dirty="0"/>
          </a:p>
        </p:txBody>
      </p:sp>
      <p:pic>
        <p:nvPicPr>
          <p:cNvPr id="9" name="Picture 3" descr=" Бенефис 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327585">
            <a:off x="368831" y="5015756"/>
            <a:ext cx="1868185" cy="13964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8" descr="http://jmv.su/media/movie_cover/f2/09/0567ac37685ef6bf0b3e404da1f221ef0d2b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73486">
            <a:off x="5660967" y="3406935"/>
            <a:ext cx="1758420" cy="2474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26" name="Picture 6" descr="http://www.rufront.ru/images/materials/201201/4F12B4ECD082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504" y="1556792"/>
            <a:ext cx="2232248" cy="1674187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 w="139700" h="139700" prst="divot"/>
          </a:sp3d>
        </p:spPr>
      </p:pic>
      <p:pic>
        <p:nvPicPr>
          <p:cNvPr id="13" name="Picture 10" descr="https://pokypka-prosto.ru/upload/iblock/f3f/benefis-doroni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04256">
            <a:off x="3571563" y="1512207"/>
            <a:ext cx="1521336" cy="2187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6" name="Picture 2" descr="http://clubfile.net/files/1_2144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833241">
            <a:off x="390120" y="2865860"/>
            <a:ext cx="1652987" cy="20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Picture 4" descr="http://img.china-cdn88nmbwacdnln8hq8qwe.com/images/origin/56721/cove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96449">
            <a:off x="7181628" y="4546725"/>
            <a:ext cx="1443400" cy="1994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619672" y="692696"/>
            <a:ext cx="5976664" cy="707886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Евгений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Гинзбург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Кое-что из созданного за 45 лет работы на ТВ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народного творчества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2700808" y="233368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».</a:t>
            </a:r>
            <a:endParaRPr lang="ru-RU" b="1" dirty="0"/>
          </a:p>
        </p:txBody>
      </p:sp>
      <p:pic>
        <p:nvPicPr>
          <p:cNvPr id="7" name="Picture 14" descr="ольга молчанов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1556792"/>
            <a:ext cx="1993404" cy="1588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4" descr="http://download.radiodacha.ru/pub/746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2488421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2" descr="http://pbs.twimg.com/media/C5HllRUWAAAKKLJ.jpg:medi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221088"/>
            <a:ext cx="3262662" cy="230425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195736" y="1412776"/>
            <a:ext cx="5256584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«Шире круг» 1976 г.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– О. Молчанова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программа объединяла различные музыкальные жанры, исполнителей разного уровня: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профессионалов, и любителей.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Создатели программы были первооткрывателями и в режиссерских решениях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1520" y="4005064"/>
            <a:ext cx="2952328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"Шире круг"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 путевку в жизнь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таким известным сейчас звездам, как: М.Задорнов,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Е. Семенова,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 Маликов,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Малежик, Н. 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Чепрага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Я. Евдокимов,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Малинин, А. Вески,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60232" y="4077072"/>
            <a:ext cx="2304256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 Антонов,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Добрынин, Л.Агутин,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Н.Королева,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Киркоров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"Секрет",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"Иванушки" и другие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народного творчества</a:t>
            </a:r>
            <a:endParaRPr lang="ru-RU" sz="2400" dirty="0"/>
          </a:p>
        </p:txBody>
      </p:sp>
      <p:pic>
        <p:nvPicPr>
          <p:cNvPr id="4" name="Picture 4" descr="http://www.xn--j1adcd6b.xn--p1ai/upload/iblock/f00/30c66f44bb00be96312138460a8e0a99_46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636912"/>
            <a:ext cx="2906389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403648" y="1484784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«Играй гармонь»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«Играй гармонь любимая»</a:t>
            </a:r>
          </a:p>
          <a:p>
            <a:pPr algn="ctr">
              <a:lnSpc>
                <a:spcPct val="80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/>
              <a:t>7 февраля 1986 года съёмки первого выпуска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во Дворце культуры железнодорожников г. Новосибирска</a:t>
            </a:r>
            <a:r>
              <a:rPr lang="ru-RU" dirty="0" smtClean="0"/>
              <a:t> </a:t>
            </a:r>
            <a:endParaRPr lang="ru-RU" alt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23728" y="2636912"/>
            <a:ext cx="4572000" cy="3852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5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7074" name="Picture 2" descr="http://img1.liveinternet.ru/images/attach/d/0/138/742/138742027_image__11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636912"/>
            <a:ext cx="2466437" cy="19442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95536" y="4653136"/>
            <a:ext cx="260577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Геннадий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Заволокин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Автор, ведущий,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художественный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Режиссёр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1986 - 2001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6176" y="4725144"/>
            <a:ext cx="233865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Анастасия 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Заволокины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Авторы, ведущие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2001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настоящего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времени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7080" name="Picture 8" descr="http://xn--24-7lcajlu.xn--p1ai/uploads/posts/2015-08/1438952122__mg_5382_res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492896"/>
            <a:ext cx="2593909" cy="172819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Picture 6" descr="http://m.168.ru/files/news/mob/14339383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779912" y="3837525"/>
            <a:ext cx="2206556" cy="146368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87082" name="Picture 10" descr="http://www.novreg.ru/upload/iblock/d6b/5677.JPG_Thumbnail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00417" flipH="1">
            <a:off x="2894474" y="4081545"/>
            <a:ext cx="1185886" cy="178056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87084" name="Picture 12" descr="https://pimg.mycdn.me/getImage?disableStub=true&amp;type=VIDEO_S_720&amp;url=http%3A%2F%2Fvdp.mycdn.me%2FgetImage%3Fid%3D274457692910%26idx%3D13%26thumbType%3D37&amp;signatureToken=CBRAt6LmZo6oY7q6SbUbQ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707904" y="5229200"/>
            <a:ext cx="2622292" cy="1368152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078" name="Picture 6" descr="http://www.infovoronezh.ru/images/News/8075528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54054">
            <a:off x="399386" y="4581787"/>
            <a:ext cx="1779804" cy="1334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7082" name="Picture 10" descr="http://www.playcast.ru/uploads/2015/03/25/12819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157192"/>
            <a:ext cx="1843068" cy="1209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7074" name="Picture 2" descr="http://tv-80.ru/attachments/Image/Raduga2.JPG?template=gene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17078">
            <a:off x="6869042" y="2286210"/>
            <a:ext cx="1724037" cy="1195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народного творчества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1506651"/>
            <a:ext cx="8784976" cy="429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Популярные программы редакции: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«Наш адрес – Советский Союз»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ежемесячная музыкальная программа</a:t>
            </a: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«Радуга»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еждународный фольклорный фестиваль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самодеятельных коллективов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"Песня далекая и близкая" </a:t>
            </a:r>
          </a:p>
          <a:p>
            <a:pPr>
              <a:lnSpc>
                <a:spcPts val="2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"Творчество народов мира" </a:t>
            </a:r>
          </a:p>
          <a:p>
            <a:pPr>
              <a:lnSpc>
                <a:spcPts val="2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"Экран собирает друзей" </a:t>
            </a:r>
          </a:p>
          <a:p>
            <a:pPr>
              <a:lnSpc>
                <a:spcPts val="2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"Музыкальная эстафета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"Товарищ песня»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                                      И другие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4437112"/>
            <a:ext cx="4572000" cy="3488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 smtClean="0"/>
              <a:t> </a:t>
            </a:r>
            <a:endParaRPr lang="ru-RU" alt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387080" name="Picture 8" descr="https://b1.culture.ru/c/7268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3717032"/>
            <a:ext cx="2159451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7084" name="Picture 12" descr="http://pimg.mycdn.me/getImage?disableStub=true&amp;type=VIDEO_S_720&amp;url=http%3A%2F%2Fi.ytimg.com%2Fvi%2F_vVTjRVsi64%2F0.jpg&amp;signatureToken=trbeoYIEd4xpJ02Z_Atv0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2780928"/>
            <a:ext cx="1816202" cy="10216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7086" name="Picture 14" descr="http://cdn.static3.rtr-vesti.ru/vh/pictures/o/127/304/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5445224"/>
            <a:ext cx="2110880" cy="1162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изобретения </a:t>
            </a:r>
            <a:br>
              <a:rPr lang="ru-RU" sz="3200" dirty="0" smtClean="0"/>
            </a:br>
            <a:r>
              <a:rPr lang="ru-RU" sz="3200" dirty="0" smtClean="0"/>
              <a:t>меняют социальную среду</a:t>
            </a:r>
            <a:endParaRPr lang="ru-RU" sz="3200" dirty="0"/>
          </a:p>
        </p:txBody>
      </p:sp>
      <p:pic>
        <p:nvPicPr>
          <p:cNvPr id="3" name="Picture 7" descr="Camera_obscura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536" y="2356522"/>
            <a:ext cx="1800200" cy="107247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2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Picture 8" descr="800px-Camera_obscura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732240" y="2204864"/>
            <a:ext cx="2056092" cy="14401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78882" name="Picture 2" descr="http://img.photobucket.com/albums/v170/luakabopp/Camera_Obscura_bo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66077">
            <a:off x="6810946" y="4240044"/>
            <a:ext cx="1795716" cy="15767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78884" name="Picture 4" descr="http://www.free-photos.biz/images/consumer_products/cameras/thumb/korona_view_camera_-__1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50770">
            <a:off x="358939" y="4301363"/>
            <a:ext cx="1746379" cy="13097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195736" y="1988840"/>
            <a:ext cx="4572000" cy="421653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Упоминания о камере-обскуре встречаются ещё в V—IV веке до н. э.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Аристотель описал это явление еще в IV веке до нашей эры. 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Италии эпохи Возрождения его зарисовал Леонардо да Винчи. 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конце XIX века в 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Кони-Айленде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 на других приморских курортах выстраивались очереди из желающих увидеть волшебные превращения</a:t>
            </a:r>
            <a:r>
              <a:rPr lang="ru-RU" sz="2000" dirty="0" smtClean="0"/>
              <a:t>. 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86450" y="1412776"/>
            <a:ext cx="6382004" cy="974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Камера обскура </a:t>
            </a:r>
          </a:p>
          <a:p>
            <a:pPr algn="ctr">
              <a:lnSpc>
                <a:spcPts val="2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великий предшественник фотографии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3" name="Picture 5" descr="C:\Users\Григорий\Desktop\Veselye_rebyata_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38471">
            <a:off x="5223595" y="4649907"/>
            <a:ext cx="1941261" cy="1459828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</p:pic>
      <p:pic>
        <p:nvPicPr>
          <p:cNvPr id="386050" name="Picture 2" descr="http://tv-80.ru/attachments/Image/hqdefault_6.jpg?template=gener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6677">
            <a:off x="6104815" y="3805846"/>
            <a:ext cx="2034124" cy="1280912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</p:pic>
      <p:pic>
        <p:nvPicPr>
          <p:cNvPr id="378885" name="Picture 5" descr="http://levda.ru/uploads/media/topic/2017/03/18/23/preview/9cba35194c4cccbb5b81_900x600cro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72554">
            <a:off x="7158912" y="3103293"/>
            <a:ext cx="1626762" cy="1084508"/>
          </a:xfrm>
          <a:prstGeom prst="rect">
            <a:avLst/>
          </a:prstGeom>
          <a:ln>
            <a:solidFill>
              <a:schemeClr val="tx2">
                <a:lumMod val="1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</p:pic>
      <p:sp>
        <p:nvSpPr>
          <p:cNvPr id="10" name="Прямоугольник 9"/>
          <p:cNvSpPr/>
          <p:nvPr/>
        </p:nvSpPr>
        <p:spPr>
          <a:xfrm>
            <a:off x="395536" y="1412776"/>
            <a:ext cx="8280920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редакция программ для молодёжи.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создания -1958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Сначала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отдел в редакции программ для детей и молодёжи.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 одела Е. Гальперина, ответственный редактор Р.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Борецкий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60-х г. – самостоятельная редакция.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Главные редакторы А.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Арутюнянц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В.Иванов, Е. Широков, Э.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Сагалаев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А. Пономарёв. В руководстве редакции также М.Эскина, А.Лысенко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8882" name="Picture 2" descr="Молодежная редакц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46786" flipH="1">
            <a:off x="378109" y="990951"/>
            <a:ext cx="1159650" cy="826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программ для молодёжи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48691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467544" y="3212976"/>
            <a:ext cx="8496944" cy="3965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 algn="ctr">
              <a:lnSpc>
                <a:spcPts val="1900"/>
              </a:lnSpc>
              <a:spcBef>
                <a:spcPts val="400"/>
              </a:spcBef>
            </a:pPr>
            <a:r>
              <a:rPr lang="ru-RU" altLang="ru-RU" sz="2000" b="1" dirty="0" smtClean="0"/>
              <a:t>Передачи 70-х – 80-х гг.</a:t>
            </a:r>
          </a:p>
          <a:p>
            <a:pPr marL="609600" indent="-609600">
              <a:lnSpc>
                <a:spcPts val="1900"/>
              </a:lnSpc>
              <a:spcBef>
                <a:spcPts val="400"/>
              </a:spcBef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 16 и старше»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(1983)</a:t>
            </a:r>
            <a:endParaRPr lang="ru-RU" alt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lnSpc>
                <a:spcPts val="2000"/>
              </a:lnSpc>
            </a:pPr>
            <a:endParaRPr lang="ru-RU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«Мир и молодёжь».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alt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Руководитель Э. </a:t>
            </a:r>
            <a:r>
              <a:rPr lang="ru-RU" alt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Сагалаев</a:t>
            </a:r>
            <a:endParaRPr lang="ru-RU" alt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lnSpc>
                <a:spcPts val="2000"/>
              </a:lnSpc>
            </a:pPr>
            <a:r>
              <a:rPr lang="ru-RU" alt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 проекте работали  А. </a:t>
            </a:r>
            <a:r>
              <a:rPr lang="ru-RU" alt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Разбаш</a:t>
            </a:r>
            <a:r>
              <a:rPr lang="ru-RU" alt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А. </a:t>
            </a:r>
            <a:r>
              <a:rPr lang="ru-RU" alt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Политковский</a:t>
            </a:r>
            <a:r>
              <a:rPr lang="ru-RU" alt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609600" indent="-609600">
              <a:lnSpc>
                <a:spcPts val="2000"/>
              </a:lnSpc>
            </a:pPr>
            <a:r>
              <a:rPr lang="ru-RU" alt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 </a:t>
            </a:r>
            <a:r>
              <a:rPr lang="ru-RU" alt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Флярковский</a:t>
            </a:r>
            <a:r>
              <a:rPr lang="ru-RU" alt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В. </a:t>
            </a:r>
            <a:r>
              <a:rPr lang="ru-RU" alt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Мукусев</a:t>
            </a:r>
            <a:r>
              <a:rPr lang="ru-RU" alt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Л.Парфёнов</a:t>
            </a:r>
            <a:endParaRPr lang="ru-RU" altLang="ru-RU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lnSpc>
                <a:spcPts val="2000"/>
              </a:lnSpc>
            </a:pPr>
            <a:endParaRPr lang="ru-RU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lnSpc>
                <a:spcPts val="2000"/>
              </a:lnSpc>
            </a:pPr>
            <a:r>
              <a:rPr lang="ru-RU" sz="2000" b="1" dirty="0" smtClean="0"/>
              <a:t>«50 на 50» - </a:t>
            </a:r>
            <a:r>
              <a:rPr lang="ru-RU" sz="2000" dirty="0" smtClean="0"/>
              <a:t> музыкальная программа</a:t>
            </a:r>
          </a:p>
          <a:p>
            <a:pPr marL="609600" indent="-609600">
              <a:lnSpc>
                <a:spcPts val="2000"/>
              </a:lnSpc>
            </a:pPr>
            <a:endParaRPr lang="ru-RU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lnSpc>
                <a:spcPts val="2000"/>
              </a:lnSpc>
            </a:pPr>
            <a:r>
              <a:rPr lang="ru-RU" sz="2000" b="1" dirty="0" smtClean="0"/>
              <a:t>«Весёлые ребята» -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скетч-шоу</a:t>
            </a:r>
            <a:r>
              <a:rPr lang="ru-RU" sz="2000" b="1" dirty="0" smtClean="0"/>
              <a:t>(</a:t>
            </a:r>
            <a:r>
              <a:rPr lang="ru-RU" sz="2000" dirty="0" smtClean="0"/>
              <a:t>1979 - 1980 гг.) </a:t>
            </a:r>
          </a:p>
          <a:p>
            <a:pPr marL="609600" indent="-609600">
              <a:lnSpc>
                <a:spcPts val="2000"/>
              </a:lnSpc>
            </a:pPr>
            <a:endParaRPr lang="ru-RU" alt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«Это вы можете»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(ЭВМ) (1970е -1980-е гг.) - </a:t>
            </a:r>
          </a:p>
          <a:p>
            <a:pPr marL="609600" indent="-609600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техническом творчестве. Автор и ведущий В.Соловьёв</a:t>
            </a:r>
            <a:r>
              <a:rPr lang="ru-RU" altLang="ru-RU" sz="2000" dirty="0" smtClean="0"/>
              <a:t>.</a:t>
            </a:r>
          </a:p>
          <a:p>
            <a:pPr marL="609600" indent="-609600">
              <a:lnSpc>
                <a:spcPts val="2000"/>
              </a:lnSpc>
            </a:pPr>
            <a:endParaRPr lang="ru-RU" sz="2000" b="1" dirty="0" smtClean="0"/>
          </a:p>
          <a:p>
            <a:pPr marL="609600" indent="-609600">
              <a:lnSpc>
                <a:spcPts val="2000"/>
              </a:lnSpc>
            </a:pPr>
            <a:r>
              <a:rPr lang="ru-RU" sz="2000" dirty="0" smtClean="0"/>
              <a:t> </a:t>
            </a:r>
            <a:endParaRPr lang="ru-RU" altLang="ru-RU" sz="2000" dirty="0" smtClean="0"/>
          </a:p>
        </p:txBody>
      </p:sp>
      <p:pic>
        <p:nvPicPr>
          <p:cNvPr id="388098" name="Picture 2" descr="По волнам нашей памяти! Телевидение нашего детств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57835">
            <a:off x="6915910" y="5069890"/>
            <a:ext cx="1653282" cy="1185033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  <a:effectLst/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46" name="Picture 10" descr="http://tv-80.ru/attachments/Image/attach-1_1.jpg?template=gener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776142">
            <a:off x="6941070" y="3906173"/>
            <a:ext cx="1852212" cy="143237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23940" name="Picture 4" descr="http://www.liveinternet.ru/images/attach/2149/21492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52863">
            <a:off x="365191" y="5393987"/>
            <a:ext cx="1489321" cy="1116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программ для молодёжи</a:t>
            </a:r>
            <a:endParaRPr lang="ru-RU" sz="2400" dirty="0"/>
          </a:p>
        </p:txBody>
      </p:sp>
      <p:pic>
        <p:nvPicPr>
          <p:cNvPr id="3" name="Picture 2" descr="Молодежная редакц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46786" flipH="1">
            <a:off x="335269" y="894474"/>
            <a:ext cx="1159650" cy="826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4" descr="http://mediasat.info/wp-content/uploads/2015/02/70_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55963">
            <a:off x="302639" y="1871707"/>
            <a:ext cx="2662155" cy="177366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67744" y="3789040"/>
            <a:ext cx="4572000" cy="8063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endParaRPr lang="ru-RU" b="1" dirty="0" smtClean="0"/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«Алло, мы ищем таланты!» 1970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Ведущий А. Масляков </a:t>
            </a:r>
          </a:p>
        </p:txBody>
      </p:sp>
      <p:pic>
        <p:nvPicPr>
          <p:cNvPr id="423938" name="Picture 2" descr="https://ic.pics.livejournal.com/dubikvit/65747770/1991134/1991134_9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24078">
            <a:off x="6405255" y="1755733"/>
            <a:ext cx="2295554" cy="187980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2411760" y="1484784"/>
            <a:ext cx="424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Популярные передачи редакции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123728" y="1844824"/>
            <a:ext cx="5328592" cy="2164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 ну-ка, девушки!»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телеконкурс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Первый выпуск 24.01.1970 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Последний выпуск1987.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 М.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Гюльбекян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Режиссер В.Акопов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 :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 Прошутинская 1970 ,  А. Масляков 1975</a:t>
            </a:r>
          </a:p>
          <a:p>
            <a:r>
              <a:rPr lang="ru-RU" dirty="0" smtClean="0"/>
              <a:t>   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95936" y="4797152"/>
            <a:ext cx="51480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Жюри конкурса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Председатель М. Таривердиев,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 А. Дементьев, композитор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 Саульский, редактор Г. Ульянова, редактор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ф-мы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«Мелодия», Л.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Кренкель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композитор Л. Афанасьев.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7076" name="Picture 4" descr=" Алло мы ищем таланты видео&#10;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57638">
            <a:off x="316100" y="3923327"/>
            <a:ext cx="2050712" cy="147651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 rot="20780383">
            <a:off x="1759159" y="5032016"/>
            <a:ext cx="2161493" cy="144016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программ для молодёжи</a:t>
            </a:r>
            <a:endParaRPr lang="ru-RU" sz="2400" dirty="0"/>
          </a:p>
        </p:txBody>
      </p:sp>
      <p:pic>
        <p:nvPicPr>
          <p:cNvPr id="3" name="Picture 2" descr="Молодежная редак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46786" flipH="1">
            <a:off x="378109" y="990951"/>
            <a:ext cx="1159650" cy="826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2123728" y="1484784"/>
            <a:ext cx="4572000" cy="14260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 ну-ка парни!»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телеконкурс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Сценаристы В.Ворошилов,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Л.Якубовичв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Режиссёр А.Малкин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Ведущие:</a:t>
            </a:r>
          </a:p>
        </p:txBody>
      </p:sp>
      <p:pic>
        <p:nvPicPr>
          <p:cNvPr id="5" name="Picture 6" descr="Первый ведущий и автор - Владимир Ворошил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51520" y="2060848"/>
            <a:ext cx="2354587" cy="1512168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6" name="Picture 8" descr="Ведущий &quot;А ну-ка парни&quot; - А. Масляко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1844824"/>
            <a:ext cx="1820774" cy="1416157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2195736" y="2564904"/>
            <a:ext cx="1790875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1970 – 1972   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В.Ворошилов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2492896"/>
            <a:ext cx="2304256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1975-1978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Масляков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12" descr="http://tv-80.ru/attachments/Image/Peredacha-A-nu-ka-parni-9.jpg?template=gener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98300">
            <a:off x="244998" y="3608134"/>
            <a:ext cx="1909986" cy="1235125"/>
          </a:xfrm>
          <a:prstGeom prst="rect">
            <a:avLst/>
          </a:prstGeom>
          <a:noFill/>
        </p:spPr>
      </p:pic>
      <p:pic>
        <p:nvPicPr>
          <p:cNvPr id="10" name="Picture 2" descr="http://tv-80.ru/attachments/Image/Peredacha-A-nu-ka-parni-1.jpg?template=generi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55699">
            <a:off x="343513" y="4933591"/>
            <a:ext cx="2166560" cy="1535851"/>
          </a:xfrm>
          <a:prstGeom prst="rect">
            <a:avLst/>
          </a:prstGeom>
          <a:noFill/>
        </p:spPr>
      </p:pic>
      <p:pic>
        <p:nvPicPr>
          <p:cNvPr id="11" name="Picture 12" descr="http://fizkultira.ucoz.com/_vi/2/768786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674020">
            <a:off x="7417713" y="3834037"/>
            <a:ext cx="1299387" cy="183646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2" name="Picture 4" descr="https://www.ural56.ru/photos/2013/February2013/image011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22904">
            <a:off x="6711682" y="5118776"/>
            <a:ext cx="1298182" cy="133043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3" name="Picture 10" descr="https://edu.tatar.ru/upload/news/13582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4008" y="4835516"/>
            <a:ext cx="2232248" cy="118930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4" name="Picture 8" descr="http://afisha.orsk.ru/images/afisha/posters/o/1456860231538_1456860231552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3" y="4846618"/>
            <a:ext cx="1656184" cy="67061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5" name="Picture 6" descr="https://hatueimousosh.ru/files/foto/2015030822274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2000" y="5589240"/>
            <a:ext cx="1728192" cy="109812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16" name="Picture 14" descr="http://tv-80.ru/attachments/Image/p6big.jpg?template=generic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2411760" y="5425702"/>
            <a:ext cx="2182990" cy="1243658"/>
          </a:xfrm>
          <a:prstGeom prst="rect">
            <a:avLst/>
          </a:prstGeom>
          <a:noFill/>
          <a:ln w="19050">
            <a:solidFill>
              <a:schemeClr val="bg2">
                <a:lumMod val="75000"/>
              </a:schemeClr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2339752" y="3140968"/>
            <a:ext cx="5112568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1972 г. во время съемок участник проекта погиб.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В. Ворошилов отстранен от эфира.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Проект приостановлен.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В 1975 г. возобновлён</a:t>
            </a:r>
            <a:r>
              <a:rPr lang="ru-RU" dirty="0" smtClean="0"/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04048" y="46531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203848" y="4437112"/>
            <a:ext cx="39868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 ну-ка парни!» - Играют все!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/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программ для молодёжи</a:t>
            </a:r>
            <a:endParaRPr lang="ru-RU" sz="2400" dirty="0"/>
          </a:p>
        </p:txBody>
      </p:sp>
      <p:pic>
        <p:nvPicPr>
          <p:cNvPr id="425986" name="Picture 2" descr="Ведущий Анатолий Лысенк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933056"/>
            <a:ext cx="2539465" cy="180020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425988" name="Picture 4" descr="Режиссер передачи &quot;Аукцион&quot; - Владимир Ворошил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556792"/>
            <a:ext cx="2376264" cy="181652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perspectiveHeroicExtremeLeftFacing"/>
            <a:lightRig rig="threePt" dir="t"/>
          </a:scene3d>
        </p:spPr>
      </p:pic>
      <p:sp>
        <p:nvSpPr>
          <p:cNvPr id="5" name="Прямоугольник 4"/>
          <p:cNvSpPr/>
          <p:nvPr/>
        </p:nvSpPr>
        <p:spPr>
          <a:xfrm>
            <a:off x="-2286000" y="2636912"/>
            <a:ext cx="23935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>   </a:t>
            </a:r>
            <a:endParaRPr lang="ru-RU" dirty="0"/>
          </a:p>
        </p:txBody>
      </p:sp>
      <p:pic>
        <p:nvPicPr>
          <p:cNvPr id="6" name="Picture 2" descr="Молодежная редакц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46786" flipH="1">
            <a:off x="335269" y="894475"/>
            <a:ext cx="1159650" cy="826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979712" y="1484784"/>
            <a:ext cx="46074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«Аукцион»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телевикторина 1969 г.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71600" y="1844824"/>
            <a:ext cx="6480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1969-м руководство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Минторга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предложило Гостелерадио создать передачу,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бы рекламировались товары народного потребления, запасы которых в торговой сети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превышали плановые показатели.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Так появилась рекламная телевикторина</a:t>
            </a:r>
            <a:r>
              <a:rPr lang="ru-RU" dirty="0" smtClean="0"/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12160" y="3501008"/>
            <a:ext cx="2937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Режиссёр В. Ворошилов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25992" name="Picture 8" descr="https://pastvu.com/_p/a/d/o/s/doswpgtacvpllh71o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5157192"/>
            <a:ext cx="2232248" cy="154408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67744" y="3861048"/>
            <a:ext cx="517680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передача рекламировала чай 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– чёрно-белые телевизоры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Третья - рыбу и морепродукты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Четвертая, последняя, посвящен Госстраху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5949280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Ведущий А.Лысенко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5301208"/>
            <a:ext cx="2786597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/>
              <a:t>Дворец спорта 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«</a:t>
            </a:r>
            <a:r>
              <a:rPr lang="ru-RU" sz="2000" smtClean="0"/>
              <a:t>Крылья Советов»</a:t>
            </a:r>
            <a:endParaRPr lang="ru-RU" sz="2000" dirty="0" smtClean="0"/>
          </a:p>
          <a:p>
            <a:pPr>
              <a:lnSpc>
                <a:spcPts val="2000"/>
              </a:lnSpc>
            </a:pPr>
            <a:r>
              <a:rPr lang="ru-RU" sz="2000" dirty="0" smtClean="0"/>
              <a:t>Место прямых эфиров</a:t>
            </a:r>
          </a:p>
          <a:p>
            <a:pPr>
              <a:lnSpc>
                <a:spcPts val="2000"/>
              </a:lnSpc>
            </a:pPr>
            <a:r>
              <a:rPr lang="ru-RU" sz="2000" dirty="0" smtClean="0"/>
              <a:t>«Аукциона»</a:t>
            </a:r>
            <a:endParaRPr lang="ru-RU" sz="2000" dirty="0"/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программ для молодёжи</a:t>
            </a:r>
            <a:endParaRPr lang="ru-RU" sz="2400" dirty="0"/>
          </a:p>
        </p:txBody>
      </p:sp>
      <p:pic>
        <p:nvPicPr>
          <p:cNvPr id="3" name="Picture 2" descr="Молодежная редакц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46786" flipH="1">
            <a:off x="335269" y="894475"/>
            <a:ext cx="1159650" cy="826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123728" y="3068960"/>
            <a:ext cx="4572000" cy="60529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4 сентября 1975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Сценарист и режиссёр В.Я.Ворошилов</a:t>
            </a:r>
          </a:p>
        </p:txBody>
      </p:sp>
      <p:pic>
        <p:nvPicPr>
          <p:cNvPr id="428038" name="Picture 6" descr="http://bigpicture.ru/wp-content/uploads/2016/09/1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97161">
            <a:off x="683966" y="1799633"/>
            <a:ext cx="2276428" cy="1515090"/>
          </a:xfrm>
          <a:prstGeom prst="rect">
            <a:avLst/>
          </a:prstGeom>
          <a:noFill/>
          <a:ln w="9525">
            <a:solidFill>
              <a:schemeClr val="tx2">
                <a:lumMod val="10000"/>
              </a:schemeClr>
            </a:solidFill>
          </a:ln>
        </p:spPr>
      </p:pic>
      <p:pic>
        <p:nvPicPr>
          <p:cNvPr id="428040" name="Picture 8" descr="http://bigpicture.ru/wp-content/uploads/2016/09/1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74188">
            <a:off x="5753431" y="1732315"/>
            <a:ext cx="2179751" cy="165661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28036" name="Picture 4" descr="https://i.ytimg.com/vi/p9sSxoaQBpA/maxres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1484784"/>
            <a:ext cx="2728303" cy="15346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28042" name="Picture 10" descr="http://mrdom.catalog2b.ru/uimages/product/006/568/383-statuetka-filin-na-knigah-10150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1556792"/>
            <a:ext cx="1237250" cy="1800201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323528" y="5842337"/>
            <a:ext cx="856895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Игра между двумя и более командами в ответы на вопросы.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Идея В. Ворошилова.  Он же  ведущий первых семи передач.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Автор и режиссёр Борис Крюк. Позже – режиссёр А.Козлов</a:t>
            </a:r>
            <a:endParaRPr lang="ru-RU" sz="2000" dirty="0"/>
          </a:p>
        </p:txBody>
      </p:sp>
      <p:pic>
        <p:nvPicPr>
          <p:cNvPr id="428046" name="Picture 14" descr="Brain-r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3717032"/>
            <a:ext cx="4922912" cy="182968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2555776" y="5517232"/>
            <a:ext cx="3358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/>
              <a:t>Брейн-ринг</a:t>
            </a:r>
            <a:r>
              <a:rPr lang="ru-RU" sz="2000" dirty="0" smtClean="0"/>
              <a:t> —18 мая 1990</a:t>
            </a:r>
            <a:endParaRPr lang="ru-RU" sz="2000" dirty="0"/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0" name="Picture 10" descr="https://www.vokrug.tv/pic/news_photo/8/4/3/1/84313786d0b0ee7d505395d58f60da90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56" y="5301208"/>
            <a:ext cx="1836203" cy="1224136"/>
          </a:xfrm>
          <a:prstGeom prst="roundRect">
            <a:avLst/>
          </a:prstGeom>
          <a:noFill/>
        </p:spPr>
      </p:pic>
      <p:pic>
        <p:nvPicPr>
          <p:cNvPr id="378888" name="Picture 8" descr="http://stories-of-success.ru/files/v-voroshilov-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00" y="3140968"/>
            <a:ext cx="2118856" cy="1440160"/>
          </a:xfrm>
          <a:prstGeom prst="round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378884" name="Picture 4" descr="http://22-91.ru/upload/images/places/b8/b0/cdfa1b5bea39a9578b3aac6cfd3513250799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1484784"/>
            <a:ext cx="1500166" cy="1800200"/>
          </a:xfrm>
          <a:prstGeom prst="roundRect">
            <a:avLst/>
          </a:prstGeom>
          <a:noFill/>
          <a:scene3d>
            <a:camera prst="perspectiveHeroicExtremeLeftFacing"/>
            <a:lightRig rig="threePt" dir="t"/>
          </a:scene3d>
        </p:spPr>
      </p:pic>
      <p:pic>
        <p:nvPicPr>
          <p:cNvPr id="378882" name="Picture 2" descr="https://24smi.org/public/media/2017/4/14/06_3FyAOg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15449">
            <a:off x="6869566" y="3591755"/>
            <a:ext cx="1959150" cy="1306101"/>
          </a:xfrm>
          <a:prstGeom prst="round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программ для молодёжи</a:t>
            </a:r>
            <a:endParaRPr lang="ru-RU" sz="2400" dirty="0"/>
          </a:p>
        </p:txBody>
      </p:sp>
      <p:pic>
        <p:nvPicPr>
          <p:cNvPr id="3" name="Picture 2" descr="Молодежная редакц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46786" flipH="1">
            <a:off x="335269" y="894475"/>
            <a:ext cx="1159650" cy="826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1619672" y="1412776"/>
            <a:ext cx="6286786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/>
              <a:t>Владимир Яковлевич Ворошилов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Художник, сценарист, режиссёр.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На телевидении с </a:t>
            </a:r>
            <a:r>
              <a:rPr lang="ru-RU" sz="2000" i="1" dirty="0" smtClean="0"/>
              <a:t>1966 г</a:t>
            </a:r>
            <a:r>
              <a:rPr lang="ru-RU" sz="2000" dirty="0" smtClean="0"/>
              <a:t>.  </a:t>
            </a:r>
          </a:p>
          <a:p>
            <a:endParaRPr lang="ru-RU" sz="20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5661248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 smtClean="0"/>
              <a:t>.</a:t>
            </a:r>
          </a:p>
          <a:p>
            <a:pPr algn="ctr">
              <a:lnSpc>
                <a:spcPct val="80000"/>
              </a:lnSpc>
            </a:pPr>
            <a:endParaRPr lang="ru-RU" sz="2000" dirty="0" smtClean="0"/>
          </a:p>
          <a:p>
            <a:pPr>
              <a:lnSpc>
                <a:spcPct val="80000"/>
              </a:lnSpc>
            </a:pPr>
            <a:r>
              <a:rPr lang="ru-RU" sz="2000" dirty="0" smtClean="0"/>
              <a:t>10 марта 2001 г., в год 25-летнего юбилея «Что? Где? Когда?»,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 В. Я. </a:t>
            </a:r>
            <a:r>
              <a:rPr lang="ru-RU" sz="2000" dirty="0" err="1" smtClean="0"/>
              <a:t>Воршилов</a:t>
            </a:r>
            <a:r>
              <a:rPr lang="ru-RU" sz="2000" dirty="0" smtClean="0"/>
              <a:t> ушел из жизни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648" y="24928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204864"/>
            <a:ext cx="59766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«Аукцион» (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1968)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— игра-викторина.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Вышло шесть выпусков. Снята с эфира.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Ворошилов становится внештатным автором. </a:t>
            </a:r>
            <a:r>
              <a:rPr lang="ru-RU" i="1" dirty="0" smtClean="0"/>
              <a:t>	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67744" y="2996952"/>
            <a:ext cx="5796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dirty="0" smtClean="0"/>
              <a:t> </a:t>
            </a:r>
            <a:r>
              <a:rPr lang="ru-RU" sz="2000" b="1" dirty="0" smtClean="0"/>
              <a:t>«А ну-ка, парни!».</a:t>
            </a:r>
            <a:r>
              <a:rPr lang="ru-RU" sz="2000" dirty="0" smtClean="0"/>
              <a:t> (</a:t>
            </a:r>
            <a:r>
              <a:rPr lang="ru-RU" sz="2000" i="1" dirty="0" smtClean="0"/>
              <a:t>1970-1972)</a:t>
            </a:r>
            <a:r>
              <a:rPr lang="ru-RU" sz="2000" dirty="0" smtClean="0"/>
              <a:t>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После гибели участника  Ворошилов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уволен из телевидения.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3789040"/>
            <a:ext cx="59046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/>
              <a:t>«Что? Где? Когда?»(</a:t>
            </a:r>
            <a:r>
              <a:rPr lang="ru-RU" sz="2000" i="1" dirty="0" smtClean="0"/>
              <a:t> 1975 г.)</a:t>
            </a:r>
            <a:r>
              <a:rPr lang="ru-RU" sz="2000" dirty="0" smtClean="0"/>
              <a:t>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В первые годы в титрах передачи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не указывалась фамилия Ворошилова.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63688" y="4581128"/>
            <a:ext cx="58681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err="1" smtClean="0"/>
              <a:t>Брейн-ринг</a:t>
            </a:r>
            <a:r>
              <a:rPr lang="ru-RU" sz="2000" dirty="0" smtClean="0"/>
              <a:t>. (</a:t>
            </a:r>
            <a:r>
              <a:rPr lang="ru-RU" sz="2000" i="1" dirty="0" smtClean="0"/>
              <a:t>1990)</a:t>
            </a:r>
            <a:r>
              <a:rPr lang="ru-RU" sz="2000" dirty="0" smtClean="0"/>
              <a:t>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Идея В. Ворошилова. Он же вел первые выпуски.</a:t>
            </a:r>
            <a:endParaRPr lang="ru-RU" sz="2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9512" y="5157192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i="1" dirty="0" smtClean="0"/>
              <a:t>30 декабря 2000 г</a:t>
            </a:r>
            <a:r>
              <a:rPr lang="ru-RU" sz="2000" dirty="0" smtClean="0"/>
              <a:t>. провёл последнюю игру</a:t>
            </a:r>
            <a:r>
              <a:rPr lang="ru-RU" sz="2000" b="1" dirty="0" smtClean="0"/>
              <a:t>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/>
              <a:t> «Что? Где? Когда?»</a:t>
            </a:r>
            <a:r>
              <a:rPr lang="ru-RU" sz="2000" dirty="0" smtClean="0"/>
              <a:t>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Её ведение передал приёмному сыну Борису Крюку</a:t>
            </a:r>
            <a:endParaRPr lang="ru-RU" sz="2000" dirty="0"/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2" name="Picture 4" descr="https://i.ytimg.com/vi/h8ilu4K5nxE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511" y="4293095"/>
            <a:ext cx="3176353" cy="17866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ContrastingRigh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программ для молодёжи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-3987824"/>
            <a:ext cx="9468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r>
              <a:rPr lang="ru-RU" dirty="0" smtClean="0"/>
              <a:t>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3645024"/>
            <a:ext cx="352839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Июль 1972 – июль 1987гг. </a:t>
            </a:r>
          </a:p>
          <a:p>
            <a:endParaRPr lang="ru-RU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6012160" y="1556792"/>
            <a:ext cx="29523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Авторы: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Л. </a:t>
            </a:r>
            <a:r>
              <a:rPr lang="ru-RU" sz="2000" dirty="0" err="1" smtClean="0"/>
              <a:t>Муравина</a:t>
            </a:r>
            <a:r>
              <a:rPr lang="ru-RU" sz="2000" dirty="0" smtClean="0"/>
              <a:t>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К. Прошутинская,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М. Краснянская,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С. </a:t>
            </a:r>
            <a:r>
              <a:rPr lang="ru-RU" sz="2000" dirty="0" err="1" smtClean="0"/>
              <a:t>Клементеновский</a:t>
            </a:r>
            <a:r>
              <a:rPr lang="ru-RU" sz="2000" dirty="0" smtClean="0"/>
              <a:t>, А.Инин.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Режиссер И.Романовский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Ведущая В. Леонтьева</a:t>
            </a:r>
            <a:endParaRPr lang="ru-RU" sz="2000" dirty="0"/>
          </a:p>
        </p:txBody>
      </p:sp>
      <p:pic>
        <p:nvPicPr>
          <p:cNvPr id="386050" name="Picture 2" descr="http://itd3.mycdn.me/image?id=837145262070&amp;t=20&amp;plc=WEB&amp;tkn=*OJcF90NhXyx0sbP26zZdzEQJm7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556792"/>
            <a:ext cx="2840832" cy="17339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2" descr="Молодежная редакц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46786" flipH="1">
            <a:off x="335269" y="894475"/>
            <a:ext cx="1159650" cy="8265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86054" name="Picture 6" descr="http://aeslib.ru/wp-content/uploads/2017/09/x_4ba68dd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300192" y="4178203"/>
            <a:ext cx="2507456" cy="16270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86056" name="Picture 8" descr="https://pic.rutube.ru/video/e6/54/e6542c5226e44c3e23d556ce03b4c3d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936052"/>
            <a:ext cx="2664296" cy="1997005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perspectiveContrastingRightFacing"/>
            <a:lightRig rig="threePt" dir="t"/>
          </a:scene3d>
        </p:spPr>
      </p:pic>
      <p:pic>
        <p:nvPicPr>
          <p:cNvPr id="386060" name="Picture 12" descr="http://s018.radikal.ru/i511/1210/11/9d65fcf9c2cb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3131840" y="4149080"/>
            <a:ext cx="3048337" cy="228625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 Валентина Михайловна Леонтьева</a:t>
            </a:r>
            <a:endParaRPr lang="ru-RU" sz="2400" dirty="0"/>
          </a:p>
        </p:txBody>
      </p:sp>
      <p:pic>
        <p:nvPicPr>
          <p:cNvPr id="431112" name="Picture 8" descr="https://cdn.fishki.net/upload/post/201505/20/1538077/94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64188" y="1628800"/>
            <a:ext cx="2592287" cy="172819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scene3d>
            <a:camera prst="obliqueTopRight"/>
            <a:lightRig rig="threePt" dir="t"/>
          </a:scene3d>
        </p:spPr>
      </p:pic>
      <p:pic>
        <p:nvPicPr>
          <p:cNvPr id="431116" name="Picture 12" descr="Вспоминая Валентину Леонтьеву (14 фото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941168"/>
            <a:ext cx="2592288" cy="177386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31118" name="Picture 14" descr="Вспоминая Валентину Леонтьеву (14 фот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0488">
            <a:off x="6234118" y="3420673"/>
            <a:ext cx="2608746" cy="1589971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31122" name="Picture 18" descr="Валентина Леонтьева Голубой огонёк 19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37330">
            <a:off x="1361755" y="1634955"/>
            <a:ext cx="2181912" cy="158032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31128" name="Picture 24" descr="http://s8.cdn.eg.ru/wp-content/uploads/2017/11/770217508090441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34484">
            <a:off x="401731" y="2837181"/>
            <a:ext cx="1538704" cy="2086483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31132" name="Picture 28" descr="https://s10.stc.all.kpcdn.net/share/i/12/6022854/inx960x6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5013176"/>
            <a:ext cx="2083159" cy="13887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31108" name="Picture 4" descr="http://1001material.ru/wp-content/uploads/2012/02/leonteva-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39356" y="1484784"/>
            <a:ext cx="1889571" cy="266429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31114" name="Picture 10" descr="http://www.playcast.ru/uploads/2016/03/26/179948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329">
            <a:off x="1957016" y="3046149"/>
            <a:ext cx="1652519" cy="165618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483768" y="4149080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Народная артистка СССР, лауреат Государственной премии СССР</a:t>
            </a:r>
            <a:br>
              <a:rPr lang="ru-RU" sz="2000" dirty="0" smtClean="0"/>
            </a:br>
            <a:r>
              <a:rPr lang="ru-RU" sz="2000" dirty="0" smtClean="0"/>
              <a:t>1923 - 2007</a:t>
            </a:r>
            <a:endParaRPr lang="ru-RU" sz="2000" dirty="0"/>
          </a:p>
        </p:txBody>
      </p:sp>
      <p:pic>
        <p:nvPicPr>
          <p:cNvPr id="431130" name="Picture 26" descr="http://www.pustgovorat2017.ru/uploads/posts/2013-08/1375448074_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4941168"/>
            <a:ext cx="2448272" cy="139106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31126" name="Picture 22" descr="http://chert-poberi.ru/wp-content/uploads/proga/111/images1/201708/igor2-01081717515151_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013176"/>
            <a:ext cx="2486251" cy="1442026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</p:spPr>
      </p:pic>
      <p:pic>
        <p:nvPicPr>
          <p:cNvPr id="431136" name="Picture 32" descr="http://visualrian.ru/images/old_preview/7/97/79714_preview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429789">
            <a:off x="314036" y="1701696"/>
            <a:ext cx="1236778" cy="10801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4" name="Picture 24" descr="http://happymults.com/uploads/posts/2013-09/1378226415_abvgd-poster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16866">
            <a:off x="334399" y="1385239"/>
            <a:ext cx="1474098" cy="11072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8902" name="Picture 22" descr="http://cdn-tn.fishki.net/42/upload/post/2016/04/28/1935317/160363915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69533">
            <a:off x="2057770" y="3138319"/>
            <a:ext cx="1509616" cy="1584176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8898" name="Picture 18" descr="https://pic.rutube.ru/video/de/f8/def813a167decd8c0db99ffbc475993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11647">
            <a:off x="5915902" y="4746786"/>
            <a:ext cx="1411854" cy="1084287"/>
          </a:xfrm>
          <a:prstGeom prst="rect">
            <a:avLst/>
          </a:prstGeom>
          <a:noFill/>
        </p:spPr>
      </p:pic>
      <p:pic>
        <p:nvPicPr>
          <p:cNvPr id="378894" name="Picture 14" descr="http://mtdata.ru/u2/photo78CF/20396966646-0/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44198">
            <a:off x="5838559" y="2869070"/>
            <a:ext cx="2549016" cy="190043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78884" name="Picture 4" descr="https://dayonline.ru/public/article/images/8bab291b9e25985ffc6350fb0190aa6543000fb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74070">
            <a:off x="7383798" y="1501006"/>
            <a:ext cx="1404824" cy="10426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78886" name="Picture 6" descr="http://aura-dione.ru/gallery/images/194099_sovetskaya-veduschaya-tatyan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15401">
            <a:off x="422139" y="2674045"/>
            <a:ext cx="1678888" cy="215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892" name="Picture 12" descr="http://www.kino-teatr.net/acter/album/4505/898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3140968"/>
            <a:ext cx="2719139" cy="3240360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программ для детей и юношества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484784"/>
            <a:ext cx="8118648" cy="1395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/>
              <a:t>«</a:t>
            </a:r>
            <a:r>
              <a:rPr lang="ru-RU" sz="2000" b="1" dirty="0" err="1" smtClean="0"/>
              <a:t>АБВГДейка</a:t>
            </a:r>
            <a:r>
              <a:rPr lang="ru-RU" sz="2000" b="1" dirty="0" smtClean="0"/>
              <a:t>»  </a:t>
            </a:r>
            <a:r>
              <a:rPr lang="ru-RU" sz="2000" dirty="0" smtClean="0"/>
              <a:t>4 января 1975 г.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Образовательная программа для дошкольников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и младших школьников.  Идея Э. Успенского.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Создано 20 выпусков, которые неоднократно повторяются</a:t>
            </a:r>
          </a:p>
          <a:p>
            <a:pPr algn="ctr"/>
            <a:endParaRPr lang="ru-RU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35696" y="2564904"/>
            <a:ext cx="6218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Первый состав клоунов рекомендован Э. Успенским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411760" y="5661248"/>
            <a:ext cx="5040560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Сеня – С.Фарада, Саня - А.Филиппенко,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Таня – Т. Непомнящая,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 Иванович – В. Точилин.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4725144"/>
            <a:ext cx="31683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Учительница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Татьяна Кирилловна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ведущая – Т. Черняева.  Она же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художественный руководитель</a:t>
            </a:r>
            <a:r>
              <a:rPr lang="ru-RU" sz="2000" dirty="0" smtClean="0"/>
              <a:t>.</a:t>
            </a:r>
            <a:r>
              <a:rPr lang="ru-RU" sz="2000" i="1" dirty="0" smtClean="0"/>
              <a:t> </a:t>
            </a:r>
          </a:p>
        </p:txBody>
      </p:sp>
      <p:pic>
        <p:nvPicPr>
          <p:cNvPr id="378900" name="Picture 20" descr="http://cdn.tvc.ru/pictures/tb/893/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990753" flipH="1">
            <a:off x="7191824" y="4433359"/>
            <a:ext cx="1705018" cy="1280765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378906" name="AutoShape 26" descr="http://img.youtube.com/vi/Hbz_JAxjz6A/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08" name="Picture 28" descr="https://qna.center/storage/photos/grande36/372934.gif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01307">
            <a:off x="7459131" y="5455923"/>
            <a:ext cx="1224136" cy="1174264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142" name="Picture 14" descr="http://stranadruzey.ucoz.ru/_nw/5/320279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645023"/>
            <a:ext cx="1656184" cy="1165539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Сохраняя лучшее и создавая новое…</a:t>
            </a:r>
            <a:br>
              <a:rPr lang="ru-RU" sz="2800" dirty="0" smtClean="0"/>
            </a:br>
            <a:r>
              <a:rPr lang="ru-RU" sz="2400" dirty="0" smtClean="0"/>
              <a:t>Главная редакция программ для детей и юношества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5877272"/>
            <a:ext cx="6462464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 smtClean="0"/>
              <a:t>. </a:t>
            </a:r>
            <a:endParaRPr lang="ru-RU" sz="2000" dirty="0" smtClean="0"/>
          </a:p>
        </p:txBody>
      </p:sp>
      <p:pic>
        <p:nvPicPr>
          <p:cNvPr id="4" name="Picture 7" descr="гЮЙПШРЭ НЙМ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84168" y="1628800"/>
            <a:ext cx="2754664" cy="3745011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  <a:sp3d>
            <a:bevelT/>
          </a:sp3d>
        </p:spPr>
      </p:pic>
      <p:pic>
        <p:nvPicPr>
          <p:cNvPr id="5" name="Picture 2" descr="https://school1454.ru/images/cover/group/144/a5a58d2514f439a6e2aa7e0ccdaed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39794">
            <a:off x="345082" y="3911071"/>
            <a:ext cx="2056713" cy="68557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4" descr="http://happymults.com/uploads/posts/2013-09/1378226415_abvgd-poster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16866">
            <a:off x="402802" y="1970515"/>
            <a:ext cx="1409983" cy="105905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2130" name="Picture 2" descr="Заставка передачи В гостях у сказки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348880"/>
            <a:ext cx="1823634" cy="136975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2132" name="Picture 4" descr="http://tv-80.ru/attachments/Image/vpkp.jpeg?template=generic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3645024"/>
            <a:ext cx="1872208" cy="1056758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2134" name="Picture 6" descr="Будильник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860343">
            <a:off x="4958966" y="2076363"/>
            <a:ext cx="1411135" cy="9764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2136" name="Picture 8" descr="http://tv-80.ru/attachments/Image/burat.JPG?template=generi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52139">
            <a:off x="389439" y="4604955"/>
            <a:ext cx="1557006" cy="125079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2138" name="Picture 10" descr="http://culture48.ru/upload/news/1_369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85357">
            <a:off x="5298642" y="4564468"/>
            <a:ext cx="1593902" cy="106336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2140" name="Picture 12" descr="http://www.ogo.ua/images/articles/1567/big/138553895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467693">
            <a:off x="7156625" y="4022600"/>
            <a:ext cx="1391526" cy="1043644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14" name="TextBox 13"/>
          <p:cNvSpPr txBox="1"/>
          <p:nvPr/>
        </p:nvSpPr>
        <p:spPr>
          <a:xfrm>
            <a:off x="1691680" y="1484784"/>
            <a:ext cx="4290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Передачи для детей на все вкусы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3528" y="2060848"/>
            <a:ext cx="231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.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1691680" y="2276872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АБВГДе́йка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95936" y="3140968"/>
            <a:ext cx="2621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гостях у сказки»</a:t>
            </a:r>
            <a:r>
              <a:rPr lang="ru-RU" i="1" dirty="0" smtClean="0"/>
              <a:t> 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251520" y="3284984"/>
            <a:ext cx="380039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 каждом рисунке – солнце</a:t>
            </a:r>
            <a:r>
              <a:rPr lang="ru-RU" b="1" i="1" dirty="0" smtClean="0"/>
              <a:t>»</a:t>
            </a: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139952" y="3789040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i="1" dirty="0" smtClean="0"/>
          </a:p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483768" y="4941168"/>
            <a:ext cx="244958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«Весёлые старты»</a:t>
            </a: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95536" y="6021288"/>
            <a:ext cx="2168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«Мамина школа»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707904" y="5877272"/>
            <a:ext cx="468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«Папа, мама, я – спортивная семья»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203848" y="5373216"/>
            <a:ext cx="2853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«Ребятам о зверятах»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47664" y="60212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-2448272" y="5661248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i="1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Великие изобретения </a:t>
            </a:r>
            <a:b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меняют социальную среду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Picture 5" descr="фото2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164288" y="3140968"/>
            <a:ext cx="1542636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11560" y="4869160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Жозев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Несифор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Ньепс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один из изобретателей фотографии,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отвечая на вопрос, зачем его фото, если существует живописное искусство портрета, пояснил: </a:t>
            </a:r>
          </a:p>
          <a:p>
            <a:pPr algn="ctr"/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потомки в семейных альбомах могли лицезреть своих предков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такими, какими они были в действительности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9906" name="Picture 2" descr="http://www.npblog.com.ua/images/stories/fotokam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50215">
            <a:off x="508839" y="3145434"/>
            <a:ext cx="1710190" cy="1368152"/>
          </a:xfrm>
          <a:prstGeom prst="rect">
            <a:avLst/>
          </a:prstGeom>
          <a:ln>
            <a:solidFill>
              <a:schemeClr val="bg2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9910" name="Picture 6" descr="http://fs1.ppt4web.ru/images/2966/55766/640/im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556792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26" name="Picture 22" descr="http://online-freebee.ru/uploads/posts/2015-08/1439724992_807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31235">
            <a:off x="3396804" y="4987598"/>
            <a:ext cx="1022342" cy="146048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79924" name="Picture 20" descr="http://mytoot.ru/images/84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01606">
            <a:off x="1937828" y="4890139"/>
            <a:ext cx="1258885" cy="1662898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79922" name="Picture 18" descr="http://www.skazka.es/gimg/big/00028702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54980">
            <a:off x="6583750" y="4700000"/>
            <a:ext cx="1334298" cy="1872208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79912" name="Picture 8" descr="https://image.tmdb.org/t/p/original/wLkJvFvN9O456mQCGJv2JnBXJX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34663">
            <a:off x="6108171" y="1484784"/>
            <a:ext cx="1392154" cy="208823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Сохраняя лучшее и создавая новое…</a:t>
            </a:r>
            <a:br>
              <a:rPr lang="ru-RU" sz="2400" dirty="0" smtClean="0"/>
            </a:br>
            <a:r>
              <a:rPr lang="ru-RU" sz="2400" dirty="0" smtClean="0"/>
              <a:t>Творческое объединение «Экран»</a:t>
            </a:r>
            <a:endParaRPr lang="ru-RU" sz="2400" dirty="0"/>
          </a:p>
        </p:txBody>
      </p:sp>
      <p:pic>
        <p:nvPicPr>
          <p:cNvPr id="379910" name="Picture 6" descr="http://www.world-art.ru/cinema/img/20000/19983/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47204">
            <a:off x="7291297" y="1478908"/>
            <a:ext cx="1442832" cy="2592288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79914" name="Picture 10" descr="http://ohdv.ru/uploads/posts/2015-05/1430882863_23104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81149">
            <a:off x="7763565" y="3869696"/>
            <a:ext cx="1067792" cy="1943382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79906" name="Picture 2" descr="http://kinozones.ru/img/inzvoes5290-kn8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121710">
            <a:off x="3633900" y="1533915"/>
            <a:ext cx="1366931" cy="2016224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79916" name="Picture 12" descr="http://filmy.kinokach.com/source/posters/poster667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9643246">
            <a:off x="4197319" y="3250197"/>
            <a:ext cx="1145544" cy="1616854"/>
          </a:xfrm>
          <a:prstGeom prst="rect">
            <a:avLst/>
          </a:prstGeom>
          <a:noFill/>
        </p:spPr>
      </p:pic>
      <p:pic>
        <p:nvPicPr>
          <p:cNvPr id="379918" name="Picture 14" descr="http://turbopic.org/img/2009_03/i49bfca2a5c2d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0851249">
            <a:off x="5347777" y="3035177"/>
            <a:ext cx="1237163" cy="1983728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79920" name="Picture 16" descr="http://rossijskie-filmy.ru/papki/01/Opasnyj.vozrast.1981.DVDRip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32240" y="3356992"/>
            <a:ext cx="1120444" cy="1584176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79928" name="Picture 24" descr="http://kinofaile.ru/wp-content/uploads/2016/03/my-nizhepodpisavshiesya-203x30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626347">
            <a:off x="4406321" y="5161518"/>
            <a:ext cx="974083" cy="1439531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79908" name="Picture 4" descr="http://shipr.kinocafe.su/files/2011/05/p12stulyev-%D0%BA%D0%BE%D0%BF%D0%B8%D1%8F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788024" y="1484784"/>
            <a:ext cx="1440160" cy="1771425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379930" name="Picture 26" descr="Постер фильма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110716">
            <a:off x="5430043" y="5074219"/>
            <a:ext cx="1082411" cy="1499038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412776"/>
            <a:ext cx="5976664" cy="4392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«Нос» 1976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«И это всё о нём» 1977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«12 стульев» 1977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«Маленькие трагедии» 1979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«Завтрак на траве» 1979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«Каникулы Кроша» 1980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«Адам женится на Еве» 1980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«Частное лицо» 1980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«Мы, нижеподписавшиеся» 1981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«Опасный возраст» 1981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«Дом, который построил Свифт» 1982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«Весёлая хроника опасного путешествия» 1986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«Клад» 1988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другие</a:t>
            </a:r>
          </a:p>
        </p:txBody>
      </p:sp>
      <p:pic>
        <p:nvPicPr>
          <p:cNvPr id="17" name="Picture 9" descr="File:TO Ecran.png">
            <a:hlinkClick r:id="rId15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>
            <a:off x="7380312" y="332656"/>
            <a:ext cx="1345797" cy="1008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202" name="Picture 26" descr="http://i.ytimg.com/vi/X7ITBiJ2qGs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5661248"/>
            <a:ext cx="1832204" cy="1030615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434196" name="Picture 20" descr="http://www.kino-teatr.ru/movie/poster/84664/79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38512">
            <a:off x="7443906" y="3219896"/>
            <a:ext cx="1309316" cy="1637832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434190" name="Picture 14" descr="https://i.simpalsmedia.com/play.md/thumbs/854x480/c6368ad02d3146f9a959d695159334d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4402">
            <a:off x="5646498" y="4493200"/>
            <a:ext cx="2155352" cy="121143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434194" name="Picture 18" descr="http://top-torrent.ws/uploads/posts/2010-01/1264931897_qpp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29636">
            <a:off x="4570201" y="4849111"/>
            <a:ext cx="1447036" cy="1687611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434188" name="Picture 12" descr="http://i76.fastpic.ru/big/2016/0129/bf/5b9af9fef07054c174937339f897a6b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694450">
            <a:off x="4593701" y="3316637"/>
            <a:ext cx="982093" cy="140298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434180" name="Picture 4" descr="https://p.kinozon.tv/%D0%BF%D0%BE%D1%81%D1%82%D0%B5%D1%80%D1%8B/1791/%D0%92%D0%BE%D0%BB%D1%88%D0%B5%D0%B1%D0%BD%D0%B8%D0%BA_%D0%B8%D0%B7%D1%83%D0%BC%D1%80%D1%83%D0%B4%D0%BD%D0%BE%D0%B3%D0%BE_%D0%B3%D0%BE%D1%80%D0%BE%D0%B4%D0%B0-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494076">
            <a:off x="5578465" y="1572528"/>
            <a:ext cx="1124647" cy="1627666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Сохраняя лучшее и создавая новое…</a:t>
            </a:r>
            <a:br>
              <a:rPr lang="ru-RU" sz="2400" dirty="0" smtClean="0"/>
            </a:br>
            <a:r>
              <a:rPr lang="ru-RU" sz="2400" dirty="0" smtClean="0"/>
              <a:t>Творческое объединение «Экран»: </a:t>
            </a:r>
            <a:r>
              <a:rPr lang="ru-RU" sz="2400" dirty="0" err="1" smtClean="0"/>
              <a:t>мультстудия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590465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/>
              <a:t>«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Волшебник изумрудного города» 1974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«Крошка Енот» 1974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«Большой секрет для маленькой компании» 1979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«Девочка и дельфин» 1979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«Дядюшка Ау» 1979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«Приключения кота Леопольда» 1975 -1987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Трям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Здравствуйте 1980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«Мама для мамонтёнка» 1981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«Бюро находок» 1982 -1984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«Великолепный Гоша» 1981 -1985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«Космические пришельцы» 1982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«Падал прошлогодний снег» 1983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«Приключения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домовёнка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Кузи» 1984 - 1986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 дороге с облаками» 1984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«Следствие ведут колобки» 1986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«Крылья, ноги, хвосты» 1986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«КОААП» 1984 1990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«Приключения Фунтика» 1986 - 1988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«Большой Ух!» 1989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«Здесь могут водится тигры» 1989 </a:t>
            </a:r>
          </a:p>
        </p:txBody>
      </p:sp>
      <p:pic>
        <p:nvPicPr>
          <p:cNvPr id="434182" name="Picture 6" descr="http://data3.i.gallery.ru/albums/gallery/49754-2332c-6867363-m750x740-u5510c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1484784"/>
            <a:ext cx="1207399" cy="1584176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434184" name="Picture 8" descr="http://static.kinokopilka.tv/system/images/movies/covers/000/023/057/23057_lar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361814">
            <a:off x="5554801" y="3173549"/>
            <a:ext cx="989172" cy="1383326"/>
          </a:xfrm>
          <a:prstGeom prst="rect">
            <a:avLst/>
          </a:prstGeom>
          <a:noFill/>
        </p:spPr>
      </p:pic>
      <p:pic>
        <p:nvPicPr>
          <p:cNvPr id="434186" name="Picture 10" descr="http://zloekino.com/reliz/thumbs2/Dyadyushka_Au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56482">
            <a:off x="7599417" y="1574972"/>
            <a:ext cx="1108923" cy="1656184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434192" name="Picture 16" descr="http://www.kino-teatr.ru/movie/poster/85156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404956">
            <a:off x="6524864" y="3119981"/>
            <a:ext cx="952500" cy="1428750"/>
          </a:xfrm>
          <a:prstGeom prst="rect">
            <a:avLst/>
          </a:prstGeom>
          <a:noFill/>
        </p:spPr>
      </p:pic>
      <p:pic>
        <p:nvPicPr>
          <p:cNvPr id="434200" name="Picture 24" descr="http://st.kp.yandex.net/images/film_big/25738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547129">
            <a:off x="7664900" y="4876601"/>
            <a:ext cx="1129616" cy="1592328"/>
          </a:xfrm>
          <a:prstGeom prst="rect">
            <a:avLst/>
          </a:prstGeom>
          <a:noFill/>
        </p:spPr>
      </p:pic>
      <p:pic>
        <p:nvPicPr>
          <p:cNvPr id="17" name="Picture 9" descr="File:TO Ecran.pn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7668697" y="332656"/>
            <a:ext cx="1057412" cy="792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perspectiveHeroicExtremeLeftFacing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0" name="Picture 10" descr="https://pimg.mycdn.me/getImage?disableStub=true&amp;type=VIDEO_S_720&amp;url=http%3A%2F%2Fvdp.mycdn.me%2FgetImage%3Fid%3D40768440873%26idx%3D0%26thumbType%3D32%26f%3D1&amp;signatureToken=_i-QGroesXNFfQWXSLfZD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5301208"/>
            <a:ext cx="2340768" cy="13166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99366" name="Picture 6" descr="https://img.allhockey.ru/data/articles_128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92844">
            <a:off x="356167" y="4173843"/>
            <a:ext cx="1693086" cy="112872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3218"/>
            <a:ext cx="8147248" cy="871526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 smtClean="0"/>
              <a:t>Суперспорт</a:t>
            </a:r>
            <a:r>
              <a:rPr lang="ru-RU" sz="3200" dirty="0" smtClean="0"/>
              <a:t> на телеэкране</a:t>
            </a:r>
            <a:endParaRPr lang="ru-RU" sz="3200" dirty="0"/>
          </a:p>
        </p:txBody>
      </p:sp>
      <p:pic>
        <p:nvPicPr>
          <p:cNvPr id="399362" name="Picture 2" descr="http://images.vfl.ru/ii/1452776158/72f1a9d3/110626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1556792"/>
            <a:ext cx="2402171" cy="16561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99364" name="Picture 4" descr="https://mnogoto4ka.ru/wp-content/uploads/2015/10/%D0%A1%D0%A3%D0%9F%D0%95%D0%A0%D0%A1%D0%95%D0%A0%D0%98%D0%AF-1972-2.jpg"/>
          <p:cNvPicPr>
            <a:picLocks noChangeAspect="1" noChangeArrowheads="1"/>
          </p:cNvPicPr>
          <p:nvPr/>
        </p:nvPicPr>
        <p:blipFill>
          <a:blip r:embed="rId5" cstate="print"/>
          <a:srcRect b="12356"/>
          <a:stretch>
            <a:fillRect/>
          </a:stretch>
        </p:blipFill>
        <p:spPr bwMode="auto">
          <a:xfrm>
            <a:off x="755576" y="1556792"/>
            <a:ext cx="2736304" cy="1726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99368" name="Picture 8" descr="https://ic.pics.livejournal.com/drugoi/484155/396605/396605_origi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06120">
            <a:off x="1743418" y="4342167"/>
            <a:ext cx="1388275" cy="92551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99372" name="Picture 12" descr="https://img-fotki.yandex.ru/get/9328/141128800.22c/0_bd9bd_442d6049_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4365104"/>
            <a:ext cx="1124790" cy="12961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99374" name="Picture 14" descr="https://nhl.bamcontent.com/images/photos/290839362/1284x722/cu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8144" y="5589240"/>
            <a:ext cx="1873005" cy="105320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99376" name="Picture 16" descr="https://s42.radikal.ru/i097/1304/5b/cfd44979bed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1484784"/>
            <a:ext cx="1394651" cy="1874531"/>
          </a:xfrm>
          <a:prstGeom prst="rect">
            <a:avLst/>
          </a:prstGeom>
          <a:noFill/>
          <a:ln w="127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399378" name="Picture 18" descr="https://storage.ice-hockey-stat.com/ice-hockey-stat/3645_fbf5bd2eda703b1598283ed6fb6c877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12092">
            <a:off x="7542000" y="5521540"/>
            <a:ext cx="1353613" cy="92406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399380" name="Picture 20" descr="http://imenno.ru/wp-content/uploads/2015/01/original1.jpg"/>
          <p:cNvPicPr>
            <a:picLocks noChangeAspect="1" noChangeArrowheads="1"/>
          </p:cNvPicPr>
          <p:nvPr/>
        </p:nvPicPr>
        <p:blipFill>
          <a:blip r:embed="rId11" cstate="print"/>
          <a:srcRect t="8549" r="23066" b="12370"/>
          <a:stretch>
            <a:fillRect/>
          </a:stretch>
        </p:blipFill>
        <p:spPr bwMode="auto">
          <a:xfrm>
            <a:off x="3563888" y="5805264"/>
            <a:ext cx="2376264" cy="811215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softEdge rad="63500"/>
          </a:effectLst>
        </p:spPr>
      </p:pic>
      <p:pic>
        <p:nvPicPr>
          <p:cNvPr id="399382" name="Picture 22" descr="http://img-cdn7.business-gazeta.ru/images/02/9b46-43245588ed82bc460b32b6a3786f595b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5085184"/>
            <a:ext cx="2160240" cy="1436560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softEdge rad="63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6" name="Рисунок 15" descr="http://img.championat.com/news/big/l/b/videooperator_14376744251066511606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21089982">
            <a:off x="7772321" y="3845832"/>
            <a:ext cx="1277184" cy="1741139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softEdge rad="63500"/>
          </a:effectLst>
          <a:scene3d>
            <a:camera prst="perspectiveHeroicExtremeLeftFacing"/>
            <a:lightRig rig="threePt" dir="t"/>
          </a:scene3d>
        </p:spPr>
      </p:pic>
      <p:sp>
        <p:nvSpPr>
          <p:cNvPr id="17" name="TextBox 16"/>
          <p:cNvSpPr txBox="1"/>
          <p:nvPr/>
        </p:nvSpPr>
        <p:spPr>
          <a:xfrm>
            <a:off x="1043608" y="3356992"/>
            <a:ext cx="1791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Сборная СССР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00192" y="3284984"/>
            <a:ext cx="21178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Сборная Канады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3429000"/>
            <a:ext cx="6192688" cy="252027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1972 г. </a:t>
            </a:r>
          </a:p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Суперсерия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8  хоккейных матчей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между профессиональной сборной Канады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сборной Советского Союза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Первые четыре игры - в Канаде,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последующие четыре - в Москве.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Сборная Канады - 4 победы,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Сборная СССР - 3 победы,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 - ничья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1063562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XXII</a:t>
            </a:r>
            <a:r>
              <a:rPr lang="ru-RU" sz="2800" dirty="0" smtClean="0"/>
              <a:t> олимпийские игры</a:t>
            </a:r>
            <a:br>
              <a:rPr lang="ru-RU" sz="2800" dirty="0" smtClean="0"/>
            </a:br>
            <a:r>
              <a:rPr lang="ru-RU" sz="2800" dirty="0" smtClean="0"/>
              <a:t>  </a:t>
            </a:r>
            <a:r>
              <a:rPr lang="ru-RU" sz="2400" dirty="0" smtClean="0"/>
              <a:t>19 июля - 3 августа 1980 год</a:t>
            </a:r>
            <a:endParaRPr lang="ru-RU" sz="2400" dirty="0"/>
          </a:p>
        </p:txBody>
      </p:sp>
      <p:pic>
        <p:nvPicPr>
          <p:cNvPr id="437252" name="Picture 4" descr="http://fan-club-alla.ru/wp-content/uploads/2015/07/1_5257b6134e39c5257b6134e3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32656"/>
            <a:ext cx="1191405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  <p:pic>
        <p:nvPicPr>
          <p:cNvPr id="5" name="Picture 4" descr="Эмблема Летних Олимпийских игр 1980">
            <a:hlinkClick r:id="rId3" tooltip="Эмблема Летних Олимпийских игр 1980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1560" y="476672"/>
            <a:ext cx="864096" cy="848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395536" y="1556792"/>
            <a:ext cx="8496944" cy="2776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в истории Олимпийские игры проведены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Восточной Европы, в СССР.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В связи с вводом в декабре 1979 г. советских войск в Афганистан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более 50 стран бойкотировали Олимпиаду в СССР . 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В январе 1980 г. США  объявили о введении санкций, в том числе,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и на высокотехнологичное оборудование.</a:t>
            </a:r>
          </a:p>
          <a:p>
            <a:pPr algn="just">
              <a:lnSpc>
                <a:spcPct val="80000"/>
              </a:lnSpc>
            </a:pPr>
            <a:r>
              <a:rPr lang="ru-RU" sz="2000" dirty="0" smtClean="0"/>
              <a:t>	Однако, несмотря на определенные трудности,  вызванные санкциями, было завершено строительство  и техническое оснащение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/>
              <a:t>Олимпийский </a:t>
            </a:r>
            <a:r>
              <a:rPr lang="ru-RU" sz="2000" dirty="0" err="1" smtClean="0"/>
              <a:t>телерадиокомплекс</a:t>
            </a:r>
            <a:r>
              <a:rPr lang="ru-RU" sz="2000" dirty="0" smtClean="0"/>
              <a:t> и </a:t>
            </a:r>
            <a:r>
              <a:rPr lang="ru-RU" sz="2000" dirty="0" err="1" smtClean="0"/>
              <a:t>Олимпийскиого</a:t>
            </a:r>
            <a:r>
              <a:rPr lang="ru-RU" sz="2000" dirty="0" smtClean="0"/>
              <a:t> коммутационного центра</a:t>
            </a:r>
          </a:p>
          <a:p>
            <a:pPr>
              <a:lnSpc>
                <a:spcPct val="80000"/>
              </a:lnSpc>
            </a:pPr>
            <a:r>
              <a:rPr lang="ru-RU" dirty="0" smtClean="0"/>
              <a:t>.</a:t>
            </a:r>
          </a:p>
        </p:txBody>
      </p:sp>
      <p:pic>
        <p:nvPicPr>
          <p:cNvPr id="9" name="Picture 4" descr="http://ostankino.ru/sites/default/files/page/31/img4803n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149080"/>
            <a:ext cx="3378210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37254" name="Picture 6" descr="https://im6.kommersant.ru/Issues.photo/OGONIOK/archive/common/hash/7/9/794695f8-971e-8425-39e8-b598d66362f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971600" y="4077072"/>
            <a:ext cx="1255523" cy="12241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37256" name="Picture 8" descr="http://distru.groteck.ru/nums/2009_8_12_12_28_10.files/kochuashvil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4149080"/>
            <a:ext cx="1095375" cy="133350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/>
          <p:cNvSpPr txBox="1"/>
          <p:nvPr/>
        </p:nvSpPr>
        <p:spPr>
          <a:xfrm flipH="1">
            <a:off x="179512" y="5301209"/>
            <a:ext cx="2736304" cy="136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Г.Юшкявичус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представитель заказчика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зам. пред.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Гостелерадио СССР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56176" y="5517233"/>
            <a:ext cx="273630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Кочуашвили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главный инженер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Олимпийского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34" name="Picture 10" descr="Олимпийский телерадиокомплекс в Останкино, обеспечивающий круглосуточную передачу телевизионных программ по 20 цветным каналам в 100 стран ми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4664"/>
            <a:ext cx="1926700" cy="1296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Телевидение и </a:t>
            </a:r>
            <a:r>
              <a:rPr lang="en-US" sz="2800" dirty="0" smtClean="0"/>
              <a:t>XXII</a:t>
            </a:r>
            <a:r>
              <a:rPr lang="ru-RU" sz="2800" dirty="0" smtClean="0"/>
              <a:t> олимпийские игры</a:t>
            </a:r>
            <a:br>
              <a:rPr lang="ru-RU" sz="2800" dirty="0" smtClean="0"/>
            </a:br>
            <a:r>
              <a:rPr lang="ru-RU" sz="2800" dirty="0" smtClean="0"/>
              <a:t>  </a:t>
            </a:r>
            <a:r>
              <a:rPr lang="ru-RU" sz="2400" dirty="0" smtClean="0"/>
              <a:t>19 июля - 3 августа 1980 год</a:t>
            </a: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484784"/>
            <a:ext cx="85689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dirty="0" smtClean="0"/>
              <a:t> 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Олимпийский комплекс оснащен, в основном, отечественным оборудованием 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Олимпиаде работало: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300 телекамер, 200 видеомагнитофонов,70 ПТС.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Соревнований, проходившие на 29 спортивных сооружениях Москвы, транслировалась в прямом эфире по двум программам ЦТ СССР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эфире зарубежных телекомпаний.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Создавались 20 программ телевидения: отдельно для разных континентов и для крупных стран, таких, как США и Канада. </a:t>
            </a:r>
          </a:p>
        </p:txBody>
      </p:sp>
      <p:pic>
        <p:nvPicPr>
          <p:cNvPr id="436232" name="Picture 8" descr="http://ostankino.ru/sites/default/files/page/31/5aece6c52c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4005064"/>
            <a:ext cx="2970614" cy="2088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ContrastingRightFacing"/>
            <a:lightRig rig="threePt" dir="t"/>
          </a:scene3d>
        </p:spPr>
      </p:pic>
      <p:pic>
        <p:nvPicPr>
          <p:cNvPr id="436238" name="Picture 14" descr="Закрыть ок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365104"/>
            <a:ext cx="2803569" cy="1872784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12" name="Прямоугольник 11"/>
          <p:cNvSpPr/>
          <p:nvPr/>
        </p:nvSpPr>
        <p:spPr>
          <a:xfrm>
            <a:off x="2411760" y="3933056"/>
            <a:ext cx="4248472" cy="2657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Олимпийские игры стала мощным импульсом для развития цветного телевидения, подготовки специалистов теле-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радиовещания.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октября 1980 г. ОТРК, переименованный в АСК-3, стал обеспечивать многопрограммное вещание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сдвигом во времени.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4" descr="Эмблема Летних Олимпийских игр 1980">
            <a:hlinkClick r:id="rId5" tooltip="Эмблема Летних Олимпийских игр 1980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7956376" y="404664"/>
            <a:ext cx="864096" cy="848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113557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Система телевидения страны </a:t>
            </a:r>
            <a:br>
              <a:rPr lang="ru-RU" sz="2400" b="1" dirty="0" smtClean="0"/>
            </a:br>
            <a:r>
              <a:rPr lang="ru-RU" sz="2400" b="1" dirty="0" smtClean="0"/>
              <a:t>к середине 80-х годов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00808"/>
            <a:ext cx="849694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середине 1980-х годов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93% телезрителей принимают Первую программу ЦТ.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84% телезрителей принимают Первую и Вторую программы ЦТ.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Потенциальная аудитория - 240 миллионов зрителей.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 телевизоров увеличилось с 35 миллионов до 90 миллионов.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том числе, 18 миллионов цветных телевизоров.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115 программных телецентров с цветным вещанием.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Центральное телевидение ежесуточно ведёт вещание по 12 программам, в том числе: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четыре программы – оригинальные,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восемь программ – дубли первой и второй программы для разных часовых поясов.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Центральное телевидение ежесуточно вело передачи общим объемом свыше 148 часов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Среднесуточный объем вещания по всем программам вырос до </a:t>
            </a:r>
            <a:r>
              <a:rPr lang="ru-RU" sz="2000" dirty="0" smtClean="0"/>
              <a:t>3700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часов.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Региональное вещание велось на 45 языках народов СССР.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90000"/>
              </a:lnSpc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 smtClean="0"/>
              <a:t>Система телевидения страны </a:t>
            </a:r>
            <a:br>
              <a:rPr lang="ru-RU" sz="2400" b="1" dirty="0" smtClean="0"/>
            </a:br>
            <a:r>
              <a:rPr lang="ru-RU" sz="2400" b="1" dirty="0" smtClean="0"/>
              <a:t>к середине 80-х годов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988840"/>
            <a:ext cx="6120680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3600 ретрансляторов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телесигнала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900 мощных передающих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телестанций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Спутниковые системы: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«Орбита» - 91 приёмная станция.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«Москва» - 500 приёмных станций.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«Экран» - 4000 приёмных станций.</a:t>
            </a:r>
          </a:p>
          <a:p>
            <a:pPr>
              <a:lnSpc>
                <a:spcPts val="2200"/>
              </a:lnSpc>
              <a:spcBef>
                <a:spcPts val="40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Спутниковая группировка:</a:t>
            </a:r>
          </a:p>
          <a:p>
            <a:pPr>
              <a:lnSpc>
                <a:spcPts val="2200"/>
              </a:lnSpc>
              <a:spcBef>
                <a:spcPts val="40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«Молния», «Радуга», «Экран», «Горизонт».</a:t>
            </a:r>
          </a:p>
          <a:p>
            <a:pPr>
              <a:lnSpc>
                <a:spcPts val="2200"/>
              </a:lnSpc>
              <a:spcBef>
                <a:spcPts val="40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Сеть наземных релейных и кабельных линий.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Среднесуточный объём вещания: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1971 год – 1673 часа,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1985 год – 1985 часов.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53218"/>
            <a:ext cx="8147248" cy="94353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Заключение</a:t>
            </a:r>
            <a:endParaRPr lang="ru-RU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79512" y="1405225"/>
            <a:ext cx="8856984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2000" dirty="0" smtClean="0"/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середине восьмидесятых годов завершилась  более чем пятидесятилетняя история возникновения, создания и становления советского телевидения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За эти годы была образована мощная система телевещания: от всесоюзного до областных и городских телецентров. Телевидение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стало доступно практически на всей территории огромной страны.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Телевизионные центры союзных республик обеспечивали вещание центральных, республиканских и местных телеканалов,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том числе, и на национальных языках.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Телевидение создало и освоило все основные направления программной политики: информационное и общественно-политическое вещание, художественное, в том числе музыкальное и литературно-драматическое. Значительное место в программах заняло молодёжное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детское вещание, научно-популярные и игровые передачи.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Спортивные трансляции важнейших соревнований стали непреложным правилом вещания. Создан собственный телевизионный кинематограф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телевизионный театр.  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Наработаны многие форматы экранных произведений.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 помощью спутниковых систем, при участии в международных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телеобъединениях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советское телевидение  стало доступно 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мировом телевизионном пространстве.</a:t>
            </a:r>
          </a:p>
          <a:p>
            <a:pPr algn="ctr">
              <a:lnSpc>
                <a:spcPts val="19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Заключение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8568952" cy="5734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/>
              <a:t>	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СССР существовало в тех условиях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 тем правилам, по которым жила страна.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это не могло не сказаться как на самих телепрограммах,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и на условиях распространения и приёма телевизионного сигнала.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 первом случае, и особенно в информационном, общественно-политическом и, отчасти, в молодёжном вещании,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существенное ограничение диапазона тем,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представлявших социальную значимость для общества,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запрет на  критику  действий властных структур,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идеологический догматизм отдельных передач,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вело в конце 70-х – в начале 80-х годов к потере авторитета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доверия зрителей.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 случае с распространением телевизионного сигнала,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несмотря на охват телевещанием практически всей территории страны, советским людям было недоступно, так называемое, непосредственное спутниковое вещание, начавшееся в стране только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1996 году  с введением в строй системы НТВ+ 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вело к отставанию от  ведущих западных стран в области развития многоканальной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телесистемы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совершенствования качества передаваемого сигнала.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	</a:t>
            </a:r>
          </a:p>
          <a:p>
            <a:pPr algn="ctr">
              <a:lnSpc>
                <a:spcPts val="2000"/>
              </a:lnSpc>
            </a:pPr>
            <a:endParaRPr lang="ru-RU" sz="2000" dirty="0"/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Заключение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556792"/>
            <a:ext cx="84249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Вместе с тем, преодолевая определенные запреты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ограничения, будучи в значительной степени изолированным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мировых тенденций, как в сфере телевизионного контента,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и  в  области освоения  технических и технологических новшеств, телевидение СССР  создавало  качественные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телепроизведения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рождало новые форматы, не устаревающие многие десятилетия, формировало высокопрофессиональные творческие и технические кадры специалистов.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Система советского государства была устроена таким образом, что те или иные изменения в руководстве страны,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происходившие в том числе и естественным путём,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могли существенно повлиять на идеологические догмы , сформировавшиеся под влиянием  идей марксизма-ленинизма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целей в построении коммунистического общества.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изобретения </a:t>
            </a:r>
            <a:br>
              <a:rPr lang="ru-RU" sz="3200" dirty="0" smtClean="0"/>
            </a:br>
            <a:r>
              <a:rPr lang="ru-RU" sz="3200" dirty="0" smtClean="0"/>
              <a:t>меняют социальную среду</a:t>
            </a:r>
            <a:endParaRPr lang="ru-RU" sz="3200" dirty="0"/>
          </a:p>
        </p:txBody>
      </p:sp>
      <p:pic>
        <p:nvPicPr>
          <p:cNvPr id="360450" name="Picture 2" descr="https://upload.wikimedia.org/wikipedia/commons/thumb/d/d3/Boulevard_du_Temple_by_Daguerre.jpg/1280px-Boulevard_du_Temple_by_Daguer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060848"/>
            <a:ext cx="3249753" cy="2335759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051720" y="4437112"/>
            <a:ext cx="597666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Весна 1838 г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Самое раннее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дагеротипное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изображение человека.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Бульвар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дю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Тампль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в Париже.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левом нижнем углу видны чистильщик обуви и его клиент.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 движущиеся фигуры и экипажи из-за выдержки около 10—12 минут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 отобразились.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0452" name="Picture 4" descr="https://upload.wikimedia.org/wikipedia/commons/thumb/c/ce/Dorothy_Catherine_Draper_crop.jpg/240px-Dorothy_Catherine_Draper_cro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2564904"/>
            <a:ext cx="1550205" cy="194421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588224" y="4581128"/>
            <a:ext cx="269979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ранний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фотопортрет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1840 г. 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0454" name="Picture 6" descr="Дагеротипный портрет Дагера, 1844 го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564904"/>
            <a:ext cx="1512168" cy="193557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51520" y="4581128"/>
            <a:ext cx="2304256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Дагеротипный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портрет изобретателя,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1844 год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69294" y="1484784"/>
            <a:ext cx="6640343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Луи Жак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Манде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Дагер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изобрел технологию фиксации изображения. 1839 г.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96950" y="333375"/>
            <a:ext cx="8147050" cy="84613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Заключение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628800"/>
            <a:ext cx="8568952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endParaRPr lang="ru-RU" sz="2000" dirty="0" smtClean="0"/>
          </a:p>
          <a:p>
            <a:pPr>
              <a:lnSpc>
                <a:spcPts val="2000"/>
              </a:lnSpc>
            </a:pPr>
            <a:endParaRPr lang="ru-RU" sz="2000" dirty="0" smtClean="0"/>
          </a:p>
          <a:p>
            <a:pPr>
              <a:lnSpc>
                <a:spcPts val="2000"/>
              </a:lnSpc>
            </a:pPr>
            <a:endParaRPr lang="ru-RU" sz="2000" dirty="0" smtClean="0"/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2988840" y="1916832"/>
            <a:ext cx="298884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b="1" dirty="0" smtClean="0"/>
              <a:t>.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1430873"/>
            <a:ext cx="87129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Уход из жизни генерального секретаря ЦК КПСС Л.Брежнева,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приход к власти Ю.Андропова всего лишь на два года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 что изменили в государстве,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если не сказать, что усложнили жизнь людей.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13.02. 1984 Генеральным секретарем ЦК КПСС избирают К.Черненко, не успевшего, да и возможно неспособного,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менее чем за два года оказать какое-либо влияние на развитие страны.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Надежды на «светлое будущее» граждане СССР связали с избранием на высший пост в государстве и партии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М.С. 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Гобачёвым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000" dirty="0" smtClean="0"/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/>
              <a:t>	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Середина 80-х годов, 90-е годы существенно изменили телевизионный ландшафт.  Изменение государственного устройства, социальной среды не могло не повлиять на изменения во всём,  что  включает в себя многосложное, многокомпонентное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понятие – телевидение.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Об этом и пойдёт речь во второй части настоящего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Учебного пособия.</a:t>
            </a:r>
          </a:p>
          <a:p>
            <a:pPr algn="ctr">
              <a:lnSpc>
                <a:spcPts val="2000"/>
              </a:lnSpc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Конец первой части</a:t>
            </a:r>
          </a:p>
          <a:p>
            <a:pPr algn="ctr"/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332656"/>
            <a:ext cx="59766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Шевелев Г.А. , составитель 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</a:t>
            </a:r>
          </a:p>
          <a:p>
            <a:pPr>
              <a:lnSpc>
                <a:spcPts val="1800"/>
              </a:lnSpc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ОТЕЧЕСТВЕННОГО ТЕЛЕВИДЕНИЯ</a:t>
            </a:r>
          </a:p>
          <a:p>
            <a:pPr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Факты и иллюстрации. 1931 – 2000</a:t>
            </a:r>
          </a:p>
          <a:p>
            <a:pPr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Часть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Начало  ХХ века – середина 80-х годов</a:t>
            </a:r>
          </a:p>
          <a:p>
            <a:pPr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Учебное пособие для  студентов </a:t>
            </a:r>
          </a:p>
          <a:p>
            <a:pPr>
              <a:lnSpc>
                <a:spcPts val="18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специальности 035100 «телевидение»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Составлено по открытым источникам</a:t>
            </a:r>
            <a:b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Высшая школа (факультет) телевидения </a:t>
            </a:r>
          </a:p>
          <a:p>
            <a:pPr>
              <a:lnSpc>
                <a:spcPts val="1800"/>
              </a:lnSpc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МГУ им. М.В.Ломоносова</a:t>
            </a:r>
          </a:p>
          <a:p>
            <a:pPr>
              <a:lnSpc>
                <a:spcPts val="1800"/>
              </a:lnSpc>
            </a:pP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 201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79906" name="Picture 2" descr="C:\Users\Григорий\Pictures\ШЕВЕЛЕВЫ\мои фотографии\Шевелев фото избр. портрет\IMG_6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899592" y="404664"/>
            <a:ext cx="1421904" cy="21328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perspectiveAbove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79512" y="2708920"/>
            <a:ext cx="87849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/>
              <a:t>	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Шевелев Г.А. телевизионный и радиожурналист с многолетним опытом.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Специалист в области информационной журналистики и телевизионного менеджмента.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Кандидат исторических наук, доцент  Высшей школы (факультет) телевидения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МГУ им. М.В.Ломоносова.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Начав профессионально работать на радио, с  1970 года работает на телевидении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проходит путь от старшего редактора до одного из руководителей Гостелерадио ССР,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позже Общественного телевидения России, участвует в создании телеканалов </a:t>
            </a:r>
            <a:r>
              <a:rPr lang="ru-RU" sz="1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Рен-ТВ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ТВЦ.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Вторая половина восьмидесятых годов, начало девяностых для Г. Шевелева связаны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 телевизионной информационной «Программой “Время”. Будучи руководителем Главной редакции информации Центрального телевидения многие демократические преобразования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информационной телевизионной журналистике результат и его деятельностью.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 качестве документалиста Г. Шевелев объехал практически всю страну.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его сценариям сняты документальные фильмы о жизни России, о ее людях.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Премия Союза журналистов отметила его авторские работы.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В двухтысячные годы активно занимается педагогической деятельностью. Он составитель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научный редактор ряда книг по истории, теории телевидения и радио. Один из создателей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член Академии Российского телевидения (ТЭФИ), член Союза журналистов Москвы, </a:t>
            </a:r>
          </a:p>
          <a:p>
            <a:pPr algn="ctr"/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лауреат премии Союза журналистов СССР, Заслуженный работник культуры России.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ts val="2300"/>
              </a:lnSpc>
            </a:pPr>
            <a:r>
              <a:rPr lang="ru-RU" sz="3200" dirty="0" smtClean="0"/>
              <a:t>Великие изобретения </a:t>
            </a:r>
            <a:br>
              <a:rPr lang="ru-RU" sz="3200" dirty="0" smtClean="0"/>
            </a:br>
            <a:r>
              <a:rPr lang="ru-RU" sz="3200" dirty="0" smtClean="0"/>
              <a:t>меняют социальную среду</a:t>
            </a:r>
          </a:p>
        </p:txBody>
      </p:sp>
      <p:pic>
        <p:nvPicPr>
          <p:cNvPr id="43012" name="Picture 4" descr="14645004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 rot="20838888">
            <a:off x="708412" y="2235079"/>
            <a:ext cx="2443812" cy="1809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55576" y="3573016"/>
            <a:ext cx="8208912" cy="2664273"/>
          </a:xfrm>
          <a:ln w="19050">
            <a:noFill/>
          </a:ln>
        </p:spPr>
        <p:txBody>
          <a:bodyPr>
            <a:normAutofit/>
          </a:bodyPr>
          <a:lstStyle/>
          <a:p>
            <a:pPr eaLnBrk="1" hangingPunct="1">
              <a:lnSpc>
                <a:spcPts val="2200"/>
              </a:lnSpc>
              <a:buFontTx/>
              <a:buNone/>
            </a:pPr>
            <a:r>
              <a:rPr lang="ru-RU" sz="2000" b="1" dirty="0" smtClean="0"/>
              <a:t>	</a:t>
            </a:r>
            <a:endParaRPr lang="ru-RU" sz="2600" dirty="0" smtClean="0"/>
          </a:p>
        </p:txBody>
      </p:sp>
      <p:pic>
        <p:nvPicPr>
          <p:cNvPr id="373762" name="Picture 2" descr="http://www.people.su/images/aboutbio/item_16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28788">
            <a:off x="6568237" y="2045056"/>
            <a:ext cx="1621236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3764" name="Picture 4" descr="https://upload.wikimedia.org/wikipedia/commons/a/a0/EdisonPhonograp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564904"/>
            <a:ext cx="1334548" cy="13055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251520" y="4437112"/>
            <a:ext cx="84249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ru-RU" sz="2000" dirty="0" smtClean="0"/>
              <a:t>  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 из применений: 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доказательство подлинности завещания, которое нельзя подделать. 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же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изобретение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съемки и воспроизведения движущихся объектов, т.е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техники кино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Коммерческий способ изобретения: кабинки с небольшими экранами. </a:t>
            </a:r>
          </a:p>
          <a:p>
            <a:pPr algn="ctr">
              <a:lnSpc>
                <a:spcPts val="22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Опускай монетку и смотри как скачут кони, бегут спортсмены и т.п.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3688" y="1340768"/>
            <a:ext cx="5544616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Томас Эдисон, американский изобретатель,  создал фонограф. 1877 год.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Вместо предисловия</a:t>
            </a:r>
            <a:endParaRPr lang="ru-RU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2013495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Зачем изучать историю телевидения</a:t>
            </a:r>
          </a:p>
          <a:p>
            <a:pPr algn="ctr"/>
            <a: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Что даёт знание истории телевидения</a:t>
            </a:r>
          </a:p>
          <a:p>
            <a:pPr algn="ctr"/>
            <a: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можно и следует почитать</a:t>
            </a:r>
          </a:p>
          <a:p>
            <a:pPr algn="ctr"/>
            <a: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Вокруг телевидения…</a:t>
            </a:r>
          </a:p>
          <a:p>
            <a:pPr algn="ctr"/>
            <a:r>
              <a:rPr lang="ru-RU" sz="4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Дальновидение как предчувствие</a:t>
            </a:r>
          </a:p>
          <a:p>
            <a:pPr algn="ctr"/>
            <a:endParaRPr lang="ru-RU" sz="2800" dirty="0" smtClean="0"/>
          </a:p>
          <a:p>
            <a:pPr algn="ctr"/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изобретения </a:t>
            </a:r>
            <a:br>
              <a:rPr lang="ru-RU" sz="3200" dirty="0" smtClean="0"/>
            </a:br>
            <a:r>
              <a:rPr lang="ru-RU" sz="3200" dirty="0" smtClean="0"/>
              <a:t>меняют социальную среду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628800"/>
            <a:ext cx="72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середине Х1Х века изобретены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фотография или статичная фиксация изображения,	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проекционный аппарат или фиксация и воспроизведение движущейся жизни,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- фиксация и воспроизведение звука.</a:t>
            </a:r>
          </a:p>
          <a:p>
            <a:pPr algn="ctr"/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</a:t>
            </a:r>
          </a:p>
          <a:p>
            <a:pPr algn="just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следовало найти способ передача звука и изображения на 	расстоянии.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Великие открытия </a:t>
            </a:r>
            <a:r>
              <a:rPr lang="en-US" dirty="0" smtClean="0">
                <a:solidFill>
                  <a:schemeClr val="tx2"/>
                </a:solidFill>
              </a:rPr>
              <a:t>XIX </a:t>
            </a:r>
            <a:r>
              <a:rPr lang="ru-RU" dirty="0" smtClean="0">
                <a:solidFill>
                  <a:schemeClr val="tx2"/>
                </a:solidFill>
              </a:rPr>
              <a:t>– начала ХХ века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23528" y="4077072"/>
            <a:ext cx="8352928" cy="1440160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 Фарадей и  Д. Максвелл, Г. Герц, А. Попов и Г. Маркони,</a:t>
            </a:r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alt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П.И. Бахметьев,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А.Столетов, У.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Крукс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К. Браун,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Нипков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О.А.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Адомян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А.А.Полумордвинов,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Б.Л.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Розинг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В.К. Зворыкин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://graphnet.ru/images/1082181_foto-uchenyh-fiziko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://graphnet.ru/images/1082181_foto-uchenyh-fizik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2098389" cy="28726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8" descr="Картинка 4 из 80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700808"/>
            <a:ext cx="2287007" cy="27363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411760" y="1628800"/>
            <a:ext cx="4176464" cy="518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1831 - 1867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000" b="1" dirty="0" smtClean="0"/>
              <a:t>	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Майкл Фарадей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предсказал возможность существования электромагнитных волн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Джон Максвелл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математически  доказал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эту возможность и развил как учение .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вывел два уравнения, которые содержат всю современную  теорию электричества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магнетизма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таким образом обосновывав существование электромагнитных волн.</a:t>
            </a:r>
          </a:p>
        </p:txBody>
      </p:sp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1196752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открытия </a:t>
            </a:r>
            <a:r>
              <a:rPr lang="en-US" sz="3200" dirty="0" smtClean="0"/>
              <a:t>XIX </a:t>
            </a:r>
            <a:r>
              <a:rPr lang="ru-RU" sz="3200" dirty="0" smtClean="0"/>
              <a:t>века</a:t>
            </a:r>
            <a:br>
              <a:rPr lang="ru-RU" sz="3200" dirty="0" smtClean="0"/>
            </a:br>
            <a:r>
              <a:rPr lang="ru-RU" sz="2800" dirty="0" smtClean="0"/>
              <a:t>Теория электромагнитных волн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67544" y="4653136"/>
            <a:ext cx="20238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Майкл Фарадей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732240" y="4653136"/>
            <a:ext cx="2004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Джон Максвелл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125496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Великие открытия </a:t>
            </a:r>
            <a:r>
              <a:rPr lang="en-US" sz="3200" dirty="0" smtClean="0"/>
              <a:t>XIX </a:t>
            </a:r>
            <a:r>
              <a:rPr lang="ru-RU" sz="3200" dirty="0" smtClean="0"/>
              <a:t>века 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2800" dirty="0" smtClean="0"/>
              <a:t>Теория электромагнитных волн</a:t>
            </a:r>
            <a:endParaRPr lang="ru-RU" sz="2800" dirty="0"/>
          </a:p>
        </p:txBody>
      </p:sp>
      <p:pic>
        <p:nvPicPr>
          <p:cNvPr id="3" name="Picture 5" descr="герц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916832"/>
            <a:ext cx="2682812" cy="3456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491880" y="1556792"/>
            <a:ext cx="45720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1888 год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Г.Герц 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доказал на опытах существование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электромагнитных волн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их способность преломляться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отражаться аналогично световым волнам.</a:t>
            </a:r>
          </a:p>
          <a:p>
            <a:pPr algn="ctr"/>
            <a:r>
              <a:rPr lang="ru-RU" sz="2000" b="1" dirty="0" smtClean="0"/>
              <a:t>В 1886—87 годах Герц впервые наблюдал и дал описание внешнего фотоэффекта: испускание электронов веществом под действием света или любого другого электромагнитного излучения.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5661248"/>
            <a:ext cx="9289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Г.Герц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1254968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Великие открытия </a:t>
            </a:r>
            <a:r>
              <a:rPr lang="en-US" sz="3600" dirty="0" smtClean="0"/>
              <a:t>XIX </a:t>
            </a:r>
            <a:r>
              <a:rPr lang="ru-RU" sz="3600" dirty="0" smtClean="0"/>
              <a:t>века</a:t>
            </a:r>
            <a:br>
              <a:rPr lang="ru-RU" sz="3600" dirty="0" smtClean="0"/>
            </a:br>
            <a:r>
              <a:rPr lang="ru-RU" sz="3100" dirty="0" smtClean="0"/>
              <a:t> Рождение радиосвязи</a:t>
            </a:r>
            <a:endParaRPr lang="ru-RU" sz="3100" dirty="0"/>
          </a:p>
        </p:txBody>
      </p:sp>
      <p:pic>
        <p:nvPicPr>
          <p:cNvPr id="3" name="Picture 5" descr="Pop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988840"/>
            <a:ext cx="2072231" cy="26642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7" descr="Guglielmo_Marco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516216" y="1916832"/>
            <a:ext cx="1987014" cy="2808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723900" dir="8100000" algn="tr" rotWithShape="0">
              <a:schemeClr val="bg2">
                <a:alpha val="88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843808" y="1700808"/>
            <a:ext cx="3384376" cy="374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1895 год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А.Попов ,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преподаватель физики Минного инженерного класс в Кронштадте,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Маркони,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итальянский инженер,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изобретают  радио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колебания электромагнитных волн.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4941168"/>
            <a:ext cx="1185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А.Попов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4941168"/>
            <a:ext cx="1504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 Маркони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smtClean="0"/>
              <a:t>Великие открытия </a:t>
            </a:r>
            <a:r>
              <a:rPr lang="en-US" sz="3600" dirty="0" smtClean="0"/>
              <a:t>XIX </a:t>
            </a:r>
            <a:r>
              <a:rPr lang="ru-RU" sz="3600" dirty="0" smtClean="0"/>
              <a:t>века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200" dirty="0" smtClean="0"/>
              <a:t>Рождение радиосвязи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1412776"/>
            <a:ext cx="6536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сообщение по беспроволочному телеграфу.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General-admiralApraksin1899-1905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75856" y="2996952"/>
            <a:ext cx="2670448" cy="23513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23528" y="1772816"/>
            <a:ext cx="849694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марта 1900 года</a:t>
            </a:r>
          </a:p>
          <a:p>
            <a:pPr algn="ctr">
              <a:lnSpc>
                <a:spcPts val="2000"/>
              </a:lnSpc>
            </a:pP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командир русского броненосца «Генерал-адмирал Апраксин»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передал с острова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Гогланда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на остров Аспе в 30 милях (!) от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Гогланда</a:t>
            </a:r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беспроволочному телеграфу первую депешу!</a:t>
            </a:r>
            <a:r>
              <a:rPr lang="ru-RU" alt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6290" name="Picture 2" descr="http://www.ipetersburg.ru/media/block_image_element/image/originals/2763/22068/579448185landscape_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6970">
            <a:off x="6322721" y="3218855"/>
            <a:ext cx="2367386" cy="1584176"/>
          </a:xfrm>
          <a:prstGeom prst="rect">
            <a:avLst/>
          </a:prstGeom>
          <a:noFill/>
        </p:spPr>
      </p:pic>
      <p:sp>
        <p:nvSpPr>
          <p:cNvPr id="396292" name="AutoShape 4" descr="https://lj-top.ru/proxyimage/http:/ic.pics.livejournal.com/blacktroll/20416150/2466655/2466655_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96294" name="Picture 6" descr="IMG_3379_01.jpg"/>
          <p:cNvPicPr>
            <a:picLocks noChangeAspect="1" noChangeArrowheads="1"/>
          </p:cNvPicPr>
          <p:nvPr/>
        </p:nvPicPr>
        <p:blipFill>
          <a:blip r:embed="rId4" cstate="print"/>
          <a:srcRect r="8738" b="17061"/>
          <a:stretch>
            <a:fillRect/>
          </a:stretch>
        </p:blipFill>
        <p:spPr bwMode="auto">
          <a:xfrm rot="21072663">
            <a:off x="497280" y="3180540"/>
            <a:ext cx="2520280" cy="152543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 rot="21137133">
            <a:off x="991191" y="4399022"/>
            <a:ext cx="16051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о. </a:t>
            </a:r>
            <a:r>
              <a:rPr lang="ru-RU" alt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Гогланда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 rot="365795">
            <a:off x="6894546" y="4491502"/>
            <a:ext cx="1045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 Аспе</a:t>
            </a:r>
            <a:endParaRPr lang="ru-RU" sz="2000" dirty="0"/>
          </a:p>
        </p:txBody>
      </p:sp>
      <p:pic>
        <p:nvPicPr>
          <p:cNvPr id="396296" name="Picture 8" descr="http://gorod.tomsk.ru/uploads/21970/1304678627/IMG_0947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51666">
            <a:off x="867389" y="4942177"/>
            <a:ext cx="2270823" cy="1513882"/>
          </a:xfrm>
          <a:prstGeom prst="rect">
            <a:avLst/>
          </a:prstGeom>
          <a:noFill/>
        </p:spPr>
      </p:pic>
      <p:pic>
        <p:nvPicPr>
          <p:cNvPr id="396298" name="Picture 10" descr="https://cf.ppt-online.org/files/slide/e/EAQObkmP31YzZwjMaf6tLdWrDS8NFhnTXuovVe/slide-16.jpg"/>
          <p:cNvPicPr>
            <a:picLocks noChangeAspect="1" noChangeArrowheads="1"/>
          </p:cNvPicPr>
          <p:nvPr/>
        </p:nvPicPr>
        <p:blipFill>
          <a:blip r:embed="rId6" cstate="print"/>
          <a:srcRect l="26224" t="17506" r="23711" b="2923"/>
          <a:stretch>
            <a:fillRect/>
          </a:stretch>
        </p:blipFill>
        <p:spPr bwMode="auto">
          <a:xfrm rot="420324">
            <a:off x="6529412" y="4883190"/>
            <a:ext cx="1297715" cy="1544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Великие открытия </a:t>
            </a:r>
            <a:r>
              <a:rPr lang="en-US" sz="3200" dirty="0" smtClean="0"/>
              <a:t>XIX </a:t>
            </a:r>
            <a:r>
              <a:rPr lang="ru-RU" sz="3200" dirty="0" smtClean="0"/>
              <a:t>века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2800" dirty="0" smtClean="0"/>
              <a:t>Рождение кинематографа</a:t>
            </a:r>
            <a:endParaRPr lang="ru-RU" sz="3200" dirty="0"/>
          </a:p>
        </p:txBody>
      </p:sp>
      <p:pic>
        <p:nvPicPr>
          <p:cNvPr id="3" name="Picture 13" descr="Auguste_lumie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444208" y="1628800"/>
            <a:ext cx="2105025" cy="21859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Picture 14" descr="author-166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9552" y="1700808"/>
            <a:ext cx="2114550" cy="21875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979712" y="155679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2925" lvl="1" indent="-1588" algn="ctr"/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1895 год </a:t>
            </a:r>
          </a:p>
          <a:p>
            <a:pPr marL="542925" lvl="1" indent="-1588" algn="ctr">
              <a:lnSpc>
                <a:spcPts val="2000"/>
              </a:lnSpc>
            </a:pPr>
            <a:r>
              <a:rPr lang="ru-RU" altLang="ru-RU" sz="2000" b="1" dirty="0" smtClean="0">
                <a:latin typeface="Times New Roman" pitchFamily="18" charset="0"/>
              </a:rPr>
              <a:t>Французы, братья </a:t>
            </a:r>
          </a:p>
          <a:p>
            <a:pPr marL="542925" lvl="1" indent="-1588" algn="ctr">
              <a:lnSpc>
                <a:spcPts val="2000"/>
              </a:lnSpc>
            </a:pPr>
            <a:r>
              <a:rPr lang="ru-RU" altLang="ru-RU" sz="2000" b="1" dirty="0" smtClean="0">
                <a:latin typeface="Times New Roman" pitchFamily="18" charset="0"/>
              </a:rPr>
              <a:t>Огюст и Луи Люмьер изобретают киноаппарат, снимают и показывают первый в истории фильм: </a:t>
            </a:r>
          </a:p>
          <a:p>
            <a:pPr marL="542925" lvl="1" indent="-1588" algn="ctr">
              <a:lnSpc>
                <a:spcPts val="2000"/>
              </a:lnSpc>
            </a:pPr>
            <a:r>
              <a:rPr lang="ru-RU" altLang="ru-RU" sz="2000" b="1" dirty="0" smtClean="0">
                <a:latin typeface="Times New Roman" pitchFamily="18" charset="0"/>
              </a:rPr>
              <a:t>«Прибытие поезда»! </a:t>
            </a:r>
            <a:endParaRPr lang="ru-RU" sz="2000" dirty="0" smtClean="0"/>
          </a:p>
        </p:txBody>
      </p:sp>
      <p:pic>
        <p:nvPicPr>
          <p:cNvPr id="9" name="Picture 9" descr="kinopoisk"/>
          <p:cNvPicPr>
            <a:picLocks noChangeAspect="1" noChangeArrowheads="1"/>
          </p:cNvPicPr>
          <p:nvPr/>
        </p:nvPicPr>
        <p:blipFill>
          <a:blip r:embed="rId4" cstate="print"/>
          <a:srcRect b="11348"/>
          <a:stretch>
            <a:fillRect/>
          </a:stretch>
        </p:blipFill>
        <p:spPr>
          <a:xfrm>
            <a:off x="6300192" y="4005064"/>
            <a:ext cx="2528285" cy="19442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462850" name="Picture 2" descr="http://watvhistory.com/wp/wp-content/uploads/2013/05/15-The-Lumiares-cinmatographe-in-camera-mode-18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005064"/>
            <a:ext cx="1430731" cy="22290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462854" name="Picture 6" descr="https://multiurok.ru/img/312085/image_5a4500449385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717032"/>
            <a:ext cx="3271692" cy="223224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91680" y="6021288"/>
            <a:ext cx="6357060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28.12. 1895 г. - первый в истории платный киносеанс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«Гран-кафе» на бульваре Капуцинок.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Великие открытия </a:t>
            </a:r>
            <a:r>
              <a:rPr lang="en-US" sz="3600" dirty="0" smtClean="0"/>
              <a:t>XIX </a:t>
            </a:r>
            <a:r>
              <a:rPr lang="ru-RU" sz="3600" dirty="0" smtClean="0"/>
              <a:t>века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1556792"/>
            <a:ext cx="71287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400" b="1" dirty="0" smtClean="0"/>
              <a:t>Предпосылки для появления телевидения</a:t>
            </a:r>
            <a:r>
              <a:rPr lang="ru-RU" altLang="ru-RU" sz="2400" dirty="0" smtClean="0"/>
              <a:t> </a:t>
            </a:r>
          </a:p>
          <a:p>
            <a:pPr algn="ctr">
              <a:lnSpc>
                <a:spcPct val="80000"/>
              </a:lnSpc>
            </a:pPr>
            <a:endParaRPr lang="ru-RU" altLang="ru-RU" sz="2400" dirty="0" smtClean="0"/>
          </a:p>
          <a:p>
            <a:pPr algn="ctr">
              <a:lnSpc>
                <a:spcPct val="80000"/>
              </a:lnSpc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есть электромагнитные волны и их научились передавать на расстояние и принимать,</a:t>
            </a:r>
          </a:p>
          <a:p>
            <a:pPr algn="ctr">
              <a:lnSpc>
                <a:spcPct val="80000"/>
              </a:lnSpc>
            </a:pPr>
            <a:endParaRPr lang="ru-RU" alt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научились передавать голос человека </a:t>
            </a:r>
          </a:p>
          <a:p>
            <a:pPr algn="ctr">
              <a:lnSpc>
                <a:spcPct val="80000"/>
              </a:lnSpc>
            </a:pP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иные звуки на расстояния,</a:t>
            </a:r>
          </a:p>
          <a:p>
            <a:pPr algn="ctr">
              <a:lnSpc>
                <a:spcPct val="80000"/>
              </a:lnSpc>
            </a:pPr>
            <a:endParaRPr lang="ru-RU" alt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научились фиксировать изображение</a:t>
            </a:r>
          </a:p>
          <a:p>
            <a:pPr algn="ctr">
              <a:lnSpc>
                <a:spcPct val="80000"/>
              </a:lnSpc>
            </a:pP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его воспроизводить,</a:t>
            </a:r>
            <a:endParaRPr lang="ru-RU" alt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endParaRPr lang="ru-RU" altLang="ru-RU" sz="2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alt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но…</a:t>
            </a:r>
          </a:p>
          <a:p>
            <a:pPr algn="ctr">
              <a:lnSpc>
                <a:spcPct val="80000"/>
              </a:lnSpc>
            </a:pPr>
            <a:endParaRPr lang="ru-RU" alt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научились передавать изображение </a:t>
            </a:r>
          </a:p>
          <a:p>
            <a:pPr algn="ctr">
              <a:lnSpc>
                <a:spcPct val="80000"/>
              </a:lnSpc>
            </a:pPr>
            <a:r>
              <a:rPr lang="ru-RU" alt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большие расстояния</a:t>
            </a:r>
            <a:r>
              <a:rPr lang="ru-RU" altLang="ru-RU" sz="2000" dirty="0" smtClean="0"/>
              <a:t>!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>Великие открытия </a:t>
            </a:r>
            <a:r>
              <a:rPr lang="en-US" sz="4000" dirty="0" smtClean="0"/>
              <a:t>XIX </a:t>
            </a:r>
            <a:r>
              <a:rPr lang="ru-RU" sz="4000" dirty="0" smtClean="0"/>
              <a:t>века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3600" dirty="0" smtClean="0"/>
              <a:t>Рождение телевидения</a:t>
            </a:r>
            <a:endParaRPr lang="ru-RU" sz="3600" dirty="0"/>
          </a:p>
        </p:txBody>
      </p:sp>
      <p:pic>
        <p:nvPicPr>
          <p:cNvPr id="3" name="Picture 6" descr="baxmete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916832"/>
            <a:ext cx="2817447" cy="37444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923928" y="2204864"/>
            <a:ext cx="496855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1880 год</a:t>
            </a:r>
          </a:p>
          <a:p>
            <a:pPr algn="ctr"/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Русский физик, биолог </a:t>
            </a:r>
          </a:p>
          <a:p>
            <a:pPr algn="ctr"/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П.И. Бахметьев </a:t>
            </a:r>
          </a:p>
          <a:p>
            <a:pPr algn="ctr"/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предложил разложить изображение на отдельные элементы, </a:t>
            </a:r>
          </a:p>
          <a:p>
            <a:pPr algn="ctr"/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передать его на расстояние,</a:t>
            </a:r>
          </a:p>
          <a:p>
            <a:pPr algn="ctr"/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затем, приняв, собрать </a:t>
            </a:r>
          </a:p>
          <a:p>
            <a:pPr algn="ctr"/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цельное изображение. </a:t>
            </a:r>
          </a:p>
          <a:p>
            <a:pPr algn="ctr"/>
            <a:r>
              <a:rPr lang="ru-RU" alt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(Герц – 1888 г.(!) доказал существование электромагнитных волн)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5805264"/>
            <a:ext cx="20890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alt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П.И. Бахметьев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Великие открытия </a:t>
            </a:r>
            <a:r>
              <a:rPr lang="en-US" sz="3600" dirty="0" smtClean="0"/>
              <a:t>XIX </a:t>
            </a:r>
            <a:r>
              <a:rPr lang="ru-RU" sz="3600" dirty="0" smtClean="0"/>
              <a:t>века</a:t>
            </a:r>
            <a:br>
              <a:rPr lang="ru-RU" sz="3600" dirty="0" smtClean="0"/>
            </a:br>
            <a:r>
              <a:rPr lang="ru-RU" sz="2800" dirty="0" smtClean="0"/>
              <a:t>Из истории фотоэффекта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2060848"/>
            <a:ext cx="2106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1888-1889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6" descr="Alexander_stolet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436096" y="1916832"/>
            <a:ext cx="3240088" cy="4105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9552" y="2564904"/>
            <a:ext cx="4608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 Столетов,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профессор Императорского Московского университета,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создал фотоэлемент,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возможность преобразования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светового сигнала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электрический.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6093296"/>
            <a:ext cx="1819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 Столетов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Зачем изучать историю?</a:t>
            </a:r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</a:b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5" name="Picture 6" descr="File:GodfreyKneller-IsaacNewton-1689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899592" y="1628800"/>
            <a:ext cx="3295650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283968" y="1628800"/>
            <a:ext cx="432048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sz="2400" b="1" i="1" dirty="0" smtClean="0"/>
              <a:t>	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 вижу далеко вперёд, так как стою </a:t>
            </a:r>
          </a:p>
          <a:p>
            <a:pPr algn="r">
              <a:spcBef>
                <a:spcPct val="0"/>
              </a:spcBef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плечах гигантов».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spcBef>
                <a:spcPct val="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Исаак Ньютон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	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человека может быть успешной только тогда, когда знаешь, что хорошего, </a:t>
            </a: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а, может быть и плохого, было накоплено человечеством раньше.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19256" cy="1152128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открытия </a:t>
            </a:r>
            <a:r>
              <a:rPr lang="en-US" sz="3200" dirty="0" smtClean="0"/>
              <a:t>XIX </a:t>
            </a:r>
            <a:r>
              <a:rPr lang="ru-RU" sz="3200" dirty="0" smtClean="0"/>
              <a:t>века </a:t>
            </a:r>
            <a:br>
              <a:rPr lang="ru-RU" sz="3200" dirty="0" smtClean="0"/>
            </a:br>
            <a:r>
              <a:rPr lang="ru-RU" sz="2800" dirty="0" smtClean="0"/>
              <a:t>«Светоносные» явлени</a:t>
            </a:r>
            <a:r>
              <a:rPr lang="ru-RU" sz="3200" dirty="0" smtClean="0"/>
              <a:t>я</a:t>
            </a:r>
            <a:endParaRPr lang="ru-RU" sz="3200" dirty="0"/>
          </a:p>
        </p:txBody>
      </p:sp>
      <p:pic>
        <p:nvPicPr>
          <p:cNvPr id="1034" name="Picture 10" descr="http://vk.gseosem.com/wp-content/plugins/wp-o-matic/cache201605/4f587c2190_HpiAsQx1YJ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0554" y="3717032"/>
            <a:ext cx="4775829" cy="26642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79512" y="1772816"/>
            <a:ext cx="87129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Крукс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английский химик и физик,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доказал свойство катодных лучей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вызывать люминисцентцию кристаллов  и создал трубку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широким катодным пучком и люминесцентным экраном –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дальний предшественник кинескопа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21920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Великие открытия </a:t>
            </a:r>
            <a:r>
              <a:rPr lang="en-US" sz="3600" dirty="0" smtClean="0"/>
              <a:t>XIX </a:t>
            </a:r>
            <a:r>
              <a:rPr lang="ru-RU" sz="3600" dirty="0" smtClean="0"/>
              <a:t>века </a:t>
            </a:r>
            <a:r>
              <a:rPr lang="ru-RU" sz="2800" dirty="0" smtClean="0"/>
              <a:t>«Светоносные» явления</a:t>
            </a:r>
            <a:endParaRPr lang="ru-RU" sz="2800" dirty="0"/>
          </a:p>
        </p:txBody>
      </p:sp>
      <p:pic>
        <p:nvPicPr>
          <p:cNvPr id="41986" name="Picture 2" descr="http://chemistry-chemists.com/N5_2011/U11/braun_tu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4725144"/>
            <a:ext cx="3744416" cy="1693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95536" y="1484784"/>
            <a:ext cx="5400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1897 году К.Ф.Браун  усовершенствовал катодную трубку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Крукса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Вырезанный из пучка катодных лучей тонкий луч, отклоняясь под действием электромагнита, высвечивал на флюоресцирующем экране кривую линию между двумя точками.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Трубка К.В.Брауном стала прообразом современных </a:t>
            </a:r>
            <a:r>
              <a:rPr lang="ru-RU" sz="2000" b="1" dirty="0" smtClean="0"/>
              <a:t>электронно-лучевых приборов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164288" y="4941168"/>
            <a:ext cx="1318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К.Ф.Браун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9186" name="Picture 2" descr="https://images.computerhistory.org/revonline/images/500004670-03-01.jpg?w=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1556792"/>
            <a:ext cx="2186986" cy="31893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507288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600" dirty="0" smtClean="0"/>
              <a:t>Великие открытия </a:t>
            </a:r>
            <a:r>
              <a:rPr lang="en-US" sz="3600" dirty="0" smtClean="0"/>
              <a:t>XIX </a:t>
            </a:r>
            <a:r>
              <a:rPr lang="ru-RU" sz="3600" dirty="0" smtClean="0"/>
              <a:t>века </a:t>
            </a:r>
            <a:br>
              <a:rPr lang="ru-RU" sz="3600" dirty="0" smtClean="0"/>
            </a:br>
            <a:r>
              <a:rPr lang="ru-RU" sz="3100" dirty="0" smtClean="0"/>
              <a:t>Механический способы передачи изображения </a:t>
            </a:r>
            <a:br>
              <a:rPr lang="ru-RU" sz="3100" dirty="0" smtClean="0"/>
            </a:br>
            <a:endParaRPr lang="ru-RU" sz="3100" dirty="0"/>
          </a:p>
        </p:txBody>
      </p:sp>
      <p:pic>
        <p:nvPicPr>
          <p:cNvPr id="3" name="Picture 6" descr="Нипко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04248" y="1484784"/>
            <a:ext cx="2078330" cy="29523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11560" y="1628800"/>
            <a:ext cx="59766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1884 год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Нипков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немецкий техник и изобретатель, разложил изображение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помощью вращающегося диска с отверстиями, расположенными в нём по спирали.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2" name="Picture 4" descr="http://www.computer-museum.ru/images/books/ocherky_tv/ocherky_2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573016"/>
            <a:ext cx="2232248" cy="250011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915816" y="3933056"/>
            <a:ext cx="5904656" cy="250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endParaRPr lang="ru-RU" sz="2000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пространстве поместили объект ,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направив на него луч света.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Напротив установили фотоэлемент.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Вращая диск над объектом, световые импульсы проникали через отверстия диска,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попадали на фотоэлемент и превращались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электрические сигналы.</a:t>
            </a:r>
          </a:p>
          <a:p>
            <a:pPr>
              <a:lnSpc>
                <a:spcPct val="80000"/>
              </a:lnSpc>
            </a:pPr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Схему см. на следующем слайде</a:t>
            </a:r>
          </a:p>
          <a:p>
            <a:pPr>
              <a:lnSpc>
                <a:spcPct val="80000"/>
              </a:lnSpc>
            </a:pPr>
            <a:endParaRPr lang="ru-RU" dirty="0" smtClean="0">
              <a:latin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39752" y="3501008"/>
            <a:ext cx="2607637" cy="369332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изображения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Прямая со стрелкой 18"/>
          <p:cNvCxnSpPr>
            <a:stCxn id="11" idx="1"/>
          </p:cNvCxnSpPr>
          <p:nvPr/>
        </p:nvCxnSpPr>
        <p:spPr>
          <a:xfrm flipH="1">
            <a:off x="1763688" y="3685674"/>
            <a:ext cx="576064" cy="2473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35280" cy="115212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Великие открытия </a:t>
            </a:r>
            <a:r>
              <a:rPr lang="en-US" sz="3200" dirty="0" smtClean="0"/>
              <a:t>XIX </a:t>
            </a:r>
            <a:r>
              <a:rPr lang="ru-RU" sz="3200" dirty="0" smtClean="0"/>
              <a:t>века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/>
              <a:t>Способы передачи изображения на расстояние</a:t>
            </a:r>
            <a:endParaRPr lang="ru-RU" sz="2800" dirty="0"/>
          </a:p>
        </p:txBody>
      </p:sp>
      <p:pic>
        <p:nvPicPr>
          <p:cNvPr id="3" name="Picture 2" descr="http://forexaw.com/static/previews/000/088/000088767_480_istoria_televide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88840"/>
            <a:ext cx="7420461" cy="45914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619672" y="1484784"/>
            <a:ext cx="6408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Схема идеи механического телевидения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60648"/>
            <a:ext cx="8363272" cy="1083568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открытия </a:t>
            </a:r>
            <a:r>
              <a:rPr lang="en-US" sz="3200" dirty="0" smtClean="0"/>
              <a:t>XIX </a:t>
            </a:r>
            <a:r>
              <a:rPr lang="ru-RU" sz="3200" dirty="0" smtClean="0"/>
              <a:t>века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Механический способы передачи изображения</a:t>
            </a:r>
            <a:endParaRPr lang="ru-RU" sz="2800" dirty="0"/>
          </a:p>
        </p:txBody>
      </p:sp>
      <p:pic>
        <p:nvPicPr>
          <p:cNvPr id="4" name="Picture 4" descr="http://www.earlytelevision.org/Yanczer/images/60llens_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57555">
            <a:off x="461608" y="1634073"/>
            <a:ext cx="1466196" cy="1912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8" descr="http://magspace.ru/uploads/2013/11/22/auto_16-321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872887">
            <a:off x="464431" y="3672690"/>
            <a:ext cx="1966762" cy="13890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http://thescreamingend.com/PHONOLAND/images5/jenkins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75708">
            <a:off x="334232" y="4979578"/>
            <a:ext cx="1884040" cy="1460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6084" name="Picture 4" descr="http://img.sotmarket.ru/1200x1200/img/televizory/lg/lg-32ln548c-0-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1556792"/>
            <a:ext cx="6899582" cy="4802652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23728" y="1772816"/>
            <a:ext cx="6552728" cy="3683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Передача светового сигнала  на расстояние с помощью вращения диска и последовательного просмотра изображения по точкам называют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сканированием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	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Принцип сканирования используется и в аналоговом телевещании.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	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Для механического телевидения  количество строк на экране - около 300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, то есть свет проникал на объект через триста отверстий. При этом телевизионная «картинка»  достаточно грубая.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Европейский стандарт разложения для передачи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 аналоговом электронном  телевидении –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625 строк</a:t>
            </a: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, из которых активных,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то есть, видимых на экране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 — 576. </a:t>
            </a:r>
            <a:endParaRPr lang="ru-RU" sz="20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1" name="Picture 2" descr="http://static.pulsk.com/images/2014/06/13/539a6095c055c_539a6095c14f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5085184"/>
            <a:ext cx="3240360" cy="12921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23850" y="333375"/>
            <a:ext cx="8362950" cy="1038225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открытия </a:t>
            </a:r>
            <a:r>
              <a:rPr lang="en-US" sz="3200" dirty="0" smtClean="0"/>
              <a:t>XIX </a:t>
            </a:r>
            <a:r>
              <a:rPr lang="ru-RU" sz="3200" dirty="0" smtClean="0"/>
              <a:t>века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Опыты с передачей цветного изображения</a:t>
            </a:r>
            <a:endParaRPr lang="ru-RU" sz="2800" dirty="0"/>
          </a:p>
        </p:txBody>
      </p:sp>
      <p:pic>
        <p:nvPicPr>
          <p:cNvPr id="1028" name="Picture 4" descr="http://antikvar.ucoz.ru/_ld/5/79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005063"/>
            <a:ext cx="1830787" cy="23446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9" descr="Adamia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276872"/>
            <a:ext cx="3350146" cy="2099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2915816" y="1628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</a:rPr>
              <a:t>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067944" y="2420888"/>
            <a:ext cx="46805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 передачи цветного изображения А.А.Полумордвинова был третьим из 25 известных телевизионных устройств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предложенных изобретателями разных стран.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484784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начале ХХ века идут работы  над цветным телевидением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80528" y="4581128"/>
            <a:ext cx="5616624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О.А.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Адомян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бакинский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купеческий сын», 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/>
              <a:t>армянский и советский изобретатель, инженер-электрик,</a:t>
            </a:r>
            <a:r>
              <a:rPr lang="ru-RU" sz="2000" dirty="0" smtClean="0"/>
              <a:t> 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предусмотрел</a:t>
            </a:r>
          </a:p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оригинальный способ одновременной передачи сигналов  цветовых составляющих изображения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24128" y="6309320"/>
            <a:ext cx="2402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А.А.Полумордвинов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изобретения начала ХХ века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Зарождение  электронного телевидения</a:t>
            </a:r>
            <a:endParaRPr lang="ru-RU" sz="2800" dirty="0"/>
          </a:p>
        </p:txBody>
      </p:sp>
      <p:pic>
        <p:nvPicPr>
          <p:cNvPr id="3" name="Picture 6" descr="no04_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868144" y="1556792"/>
            <a:ext cx="2765359" cy="32958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95536" y="1628800"/>
            <a:ext cx="54726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	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Б.Л.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Розинг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преподаватель кафедры физики  Петербургского технологического института , для преобразования электрических сигналов в светящиеся изображение,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усовершенствовал  катодную  трубку У.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Крукса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К.Ф.Браун.  </a:t>
            </a:r>
          </a:p>
          <a:p>
            <a:r>
              <a:rPr lang="ru-RU" sz="2000" dirty="0" smtClean="0"/>
              <a:t>	</a:t>
            </a:r>
            <a:endParaRPr lang="ru-RU" sz="2000" dirty="0"/>
          </a:p>
        </p:txBody>
      </p:sp>
      <p:pic>
        <p:nvPicPr>
          <p:cNvPr id="5" name="Picture 5" descr="Закрыть ок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717032"/>
            <a:ext cx="3217481" cy="2094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788024" y="4797152"/>
            <a:ext cx="41764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июля 1907 года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Б.Л.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Розинг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оформил заявку на изобретение электронно-лучевой  трубки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5877272"/>
            <a:ext cx="4752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Приёмное устройство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Б.Л.Розинга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катодная электронно-лучевая трубка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435280" cy="1152128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изобретения начала ХХ века</a:t>
            </a:r>
            <a:br>
              <a:rPr lang="ru-RU" sz="3200" dirty="0" smtClean="0"/>
            </a:br>
            <a:r>
              <a:rPr lang="ru-RU" sz="2800" dirty="0" smtClean="0"/>
              <a:t>Зарождение  электронного телевидения</a:t>
            </a:r>
            <a:endParaRPr lang="ru-RU" sz="2800" dirty="0"/>
          </a:p>
        </p:txBody>
      </p:sp>
      <p:pic>
        <p:nvPicPr>
          <p:cNvPr id="3" name="Picture 9" descr="Файл:Cathode ray tube diagram-keys.sv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0300" y="2276872"/>
            <a:ext cx="8318164" cy="24482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4869160"/>
            <a:ext cx="83529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Электронная пушка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предназначена для формирования электронного луча;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(8) экран, покрытый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люминофором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-веществом, светящимся при попадании на него  (6)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пучка электронов; (3) отклоняющая система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управляет лучом таким образом, что он формирует требуемое изображение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83985" y="1556792"/>
            <a:ext cx="582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Катодная электронно-лучевая трубка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1110952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изобретения начала ХХ века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Зарождение  электронного телевидения</a:t>
            </a:r>
            <a:endParaRPr lang="ru-RU" sz="2800" dirty="0"/>
          </a:p>
        </p:txBody>
      </p:sp>
      <p:pic>
        <p:nvPicPr>
          <p:cNvPr id="47106" name="Picture 2" descr="http://2.bp.blogspot.com/_jCNtlDut-6A/TGeuL145ncI/AAAAAAAABL0/VWV_VHwfLpA/s1600/scan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212976"/>
            <a:ext cx="7488832" cy="32010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83568" y="1628800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изобретения электронно-лучевой трубки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идёт отсчёт родословной телевидения.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Б.Л.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Розинга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считают основоположником электронного телевидения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https://upload.wikimedia.org/wikipedia/commons/thumb/e/e2/Radio_City_West.JPG/400px-Radio_City_We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85702">
            <a:off x="4339921" y="1577587"/>
            <a:ext cx="1719323" cy="10960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2" descr="http://3.bp.blogspot.com/-fDSHKi17LGw/Tac4mwNZEXI/AAAAAAAAAC0/vIbDf7aPkMc/s1600/rcacorpo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23484">
            <a:off x="2371587" y="1604114"/>
            <a:ext cx="2222018" cy="704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Великие изобретения начала ХХ века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Зарождение  электронного телевидения</a:t>
            </a:r>
            <a:endParaRPr lang="ru-RU" sz="2800" dirty="0"/>
          </a:p>
        </p:txBody>
      </p:sp>
      <p:pic>
        <p:nvPicPr>
          <p:cNvPr id="3" name="Picture 8" descr="Zvoryk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1100056">
            <a:off x="602678" y="4436762"/>
            <a:ext cx="2129890" cy="202015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9" descr="Сарнов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394103">
            <a:off x="6541345" y="4264325"/>
            <a:ext cx="2119402" cy="181997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572000" y="2708920"/>
            <a:ext cx="4283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Д.Сарнов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финансировал разработки группы Зворыкина и содействовал в продвижении телепередач к аудитории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2420888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В.К. Зворыкин в 1923 году  оформил патентную заявку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иконоскоп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 в 1924 году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кинескоп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	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Его называют «отцом электронного телевидения»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 descr="http://bu33er.users.photofile.ru/photo/bu33er/3812787/889087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221088"/>
            <a:ext cx="1872208" cy="1248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491880" y="5589240"/>
            <a:ext cx="33843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Иконоскоп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первая электронная передающая трубка В.К.Зворыкина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tatic.ozone.ru/multimedia/books_covers/10029548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37842">
            <a:off x="6852147" y="4062204"/>
            <a:ext cx="1560462" cy="215988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19256" cy="93610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Зачем изучать историю?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http://ikar-publisher.ru/myengine/photos/news/83/54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28800"/>
            <a:ext cx="1800200" cy="214523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Прямоугольник 7"/>
          <p:cNvSpPr/>
          <p:nvPr/>
        </p:nvSpPr>
        <p:spPr>
          <a:xfrm>
            <a:off x="2483768" y="1412776"/>
            <a:ext cx="6156176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Аргумент 1, исторический,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т.е. восстановление выпавшего звена в цепи развития явления. 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(«Историки выкапывают  то, что закапывают политики»)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3645024"/>
            <a:ext cx="6912768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Аргумент 2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Познание явления, его творческих и технических возможностей,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т.е. определение своего места в силу собственных познаний, таланта, интереса</a:t>
            </a:r>
            <a:r>
              <a:rPr lang="ru-RU" sz="2800" dirty="0" smtClean="0">
                <a:latin typeface="Times New Roman" pitchFamily="18" charset="0"/>
              </a:rPr>
              <a:t>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3140968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Рудольф </a:t>
            </a:r>
          </a:p>
          <a:p>
            <a:r>
              <a:rPr lang="ru-RU" i="1" dirty="0" err="1"/>
              <a:t>Б</a:t>
            </a:r>
            <a:r>
              <a:rPr lang="ru-RU" i="1" dirty="0" err="1" smtClean="0"/>
              <a:t>орецкий</a:t>
            </a:r>
            <a:endParaRPr lang="ru-RU" i="1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 началу телевизионного  вещания</a:t>
            </a:r>
            <a:br>
              <a:rPr 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32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в России</a:t>
            </a:r>
            <a:endParaRPr lang="ru-RU" sz="32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научно-исследовательской  база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области  электротехники и электроники </a:t>
            </a:r>
          </a:p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ее разработки для будущего телевидения.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photos.wikimapia.org/p/00/04/92/71/04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88224" y="1484784"/>
            <a:ext cx="2165184" cy="1441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579296" cy="136815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484784"/>
            <a:ext cx="6264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Нижнем Новгороде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радиостанции   создана радиолаборатория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Позже  переименованная в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Нижегородскую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радиолабораторию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404664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Создание научно-исследовательской  база и разработки </a:t>
            </a:r>
          </a:p>
          <a:p>
            <a:pPr algn="ctr"/>
            <a:r>
              <a:rPr lang="ru-RU" sz="2000" b="1" dirty="0" smtClean="0"/>
              <a:t>для будущего телевидения.  </a:t>
            </a:r>
          </a:p>
          <a:p>
            <a:pPr algn="ctr"/>
            <a:r>
              <a:rPr lang="ru-RU" sz="2400" b="1" dirty="0" smtClean="0"/>
              <a:t>1918 – 1921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63888" y="2636912"/>
            <a:ext cx="540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Петрограде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Государственном рентгенологическом и радиологическом института создан физико-технический отдел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Позже преобразован в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физико-технический институт имени академика А.Ф Иофе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4797152"/>
            <a:ext cx="532859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Москве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Государственный экспериментальный электротехнический институт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(позднее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Всесоюзный электротехнический институт им. В.И. Ленина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9" descr="ВЭ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84168" y="4797152"/>
            <a:ext cx="2595494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7" descr="Нау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11560" y="3140968"/>
            <a:ext cx="2592288" cy="1454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19256" cy="11829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/>
              <a:t>Создание научно-исследовательской  база и разработки</a:t>
            </a:r>
            <a:br>
              <a:rPr lang="ru-RU" sz="2200" b="1" dirty="0" smtClean="0"/>
            </a:br>
            <a:r>
              <a:rPr lang="ru-RU" sz="2200" b="1" dirty="0" smtClean="0"/>
              <a:t> для будущего телевидения.  </a:t>
            </a:r>
            <a:br>
              <a:rPr lang="ru-RU" sz="2200" b="1" dirty="0" smtClean="0"/>
            </a:br>
            <a:r>
              <a:rPr lang="ru-RU" sz="2200" b="1" dirty="0" smtClean="0"/>
              <a:t>1918 – 1921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1800" dirty="0"/>
          </a:p>
        </p:txBody>
      </p:sp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467544" y="1214751"/>
            <a:ext cx="8352928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К концу 20-х годов ХХ столетия в СССР широко развернулись  научно-исследовательские работы  по телевидению. </a:t>
            </a:r>
          </a:p>
          <a:p>
            <a:pPr marL="0" marR="0" lvl="0" indent="0" algn="l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Над проблемой работали: </a:t>
            </a:r>
            <a:endParaRPr kumimoji="0" lang="ru-RU" sz="2000" i="0" u="none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u="sng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i="0" u="sng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Москве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Всесоюзный электротехнический институт им. В.И. Ленина</a:t>
            </a:r>
            <a:endParaRPr kumimoji="0" lang="ru-RU" b="1" i="0" u="sng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Всесоюзный научно-технический институт им. В.И.Ленина </a:t>
            </a:r>
            <a:endParaRPr kumimoji="0" lang="ru-RU" b="0" i="0" u="none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Научно-исследовательский институт связи</a:t>
            </a:r>
            <a:endParaRPr kumimoji="0" lang="ru-RU" b="0" i="0" u="none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Институт сигнализации и связи</a:t>
            </a:r>
            <a:endParaRPr kumimoji="0" lang="ru-RU" b="0" i="0" u="none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u="sng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в </a:t>
            </a:r>
            <a:r>
              <a:rPr kumimoji="0" lang="ru-RU" i="0" u="sng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Ленинграде</a:t>
            </a:r>
            <a:endParaRPr kumimoji="0" lang="ru-RU" i="0" u="sng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физико-технический институт, имени академика А.Ф Иофе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kumimoji="0" lang="ru-RU" b="0" i="0" u="none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Электрофизический институт</a:t>
            </a:r>
            <a:endParaRPr kumimoji="0" lang="ru-RU" b="0" i="0" u="none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Центральная радиолаборатория</a:t>
            </a:r>
            <a:endParaRPr kumimoji="0" lang="ru-RU" b="0" i="0" u="none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Лаборатории заводов им. Коминтерна и им. Козицкого</a:t>
            </a:r>
            <a:endParaRPr kumimoji="0" lang="ru-RU" b="0" i="0" u="none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u="sng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i="0" u="sng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Томске</a:t>
            </a:r>
            <a:endParaRPr kumimoji="0" lang="ru-RU" i="0" u="sng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Электротехнический институт Томского университета</a:t>
            </a:r>
            <a:endParaRPr kumimoji="0" lang="ru-RU" b="0" i="0" u="none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u="sng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в</a:t>
            </a:r>
            <a:r>
              <a:rPr kumimoji="0" lang="ru-RU" i="0" u="sng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Одессе</a:t>
            </a:r>
            <a:endParaRPr kumimoji="0" lang="ru-RU" i="0" u="sng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Одесский институт инженеров связи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u="sng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В Нижнем Новгороде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 w="3175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Нижегородская радиолаборатория</a:t>
            </a:r>
            <a:endParaRPr kumimoji="0" lang="ru-RU" b="0" i="0" u="none" strike="noStrike" cap="none" normalizeH="0" baseline="0" dirty="0" smtClean="0">
              <a:ln w="3175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Поиски изобретателей</a:t>
            </a:r>
            <a:endParaRPr lang="ru-RU" sz="3200" dirty="0"/>
          </a:p>
        </p:txBody>
      </p:sp>
      <p:sp>
        <p:nvSpPr>
          <p:cNvPr id="11268" name="AutoShape 4" descr="http://inozpress.kg/upload/userfiles/images/Grabjvsky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 descr="http://ukraine-in.ua/content/images/nayka/bgrabovskiy/grabovskiy_55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708920"/>
            <a:ext cx="2664296" cy="17895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72" name="Picture 8" descr="http://www.omen-center.ru/_pu/2/83252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05064"/>
            <a:ext cx="3312368" cy="19305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395536" y="1700808"/>
            <a:ext cx="4896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1925 г.  Б.П.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Гробовский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спроектировал телевизионную систему с электронно-лучевыми трубками в передатчике и приемнике, назвав 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 эксперимент 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«Видение по радио» .</a:t>
            </a:r>
            <a:r>
              <a:rPr lang="ru-RU" sz="2000" b="1" dirty="0" smtClean="0"/>
              <a:t>        </a:t>
            </a:r>
            <a:endParaRPr lang="ru-RU" sz="2000" b="1" dirty="0"/>
          </a:p>
        </p:txBody>
      </p:sp>
      <p:pic>
        <p:nvPicPr>
          <p:cNvPr id="11276" name="Picture 12" descr="http://static.ozone.ru/multimedia/1009171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628800"/>
            <a:ext cx="1986907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Прямоугольник 13"/>
          <p:cNvSpPr/>
          <p:nvPr/>
        </p:nvSpPr>
        <p:spPr>
          <a:xfrm>
            <a:off x="5148064" y="4797152"/>
            <a:ext cx="3780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Несколько оригинальных конструкций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механической развёртки изображения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запатентовал в 1922 г.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Б.А.Рчеулов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906" name="Picture 2" descr="https://b1.culture.ru/c/649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9952" y="4221088"/>
            <a:ext cx="2566365" cy="1584176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ffectLst>
            <a:softEdge rad="3175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Поиски изобретателей</a:t>
            </a:r>
            <a:endParaRPr lang="ru-RU" sz="3200" dirty="0"/>
          </a:p>
        </p:txBody>
      </p:sp>
      <p:pic>
        <p:nvPicPr>
          <p:cNvPr id="4" name="Picture 6" descr="term1.jpg (16554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2780928"/>
            <a:ext cx="2107160" cy="15268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6" name="Picture 4" descr="Закрыть ок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068960"/>
            <a:ext cx="3971651" cy="2496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1556792"/>
            <a:ext cx="43204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1926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г.  Л. С.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Термен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создает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три установки механического «электрического дальновидения» на 6 строк развёртки,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затем – на 32 и 64 строки.. </a:t>
            </a:r>
          </a:p>
        </p:txBody>
      </p:sp>
      <p:pic>
        <p:nvPicPr>
          <p:cNvPr id="379908" name="Picture 4" descr="http://chudomir.net/uploads/posts/2014-12/1418929151_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75460">
            <a:off x="6047070" y="4219212"/>
            <a:ext cx="2723456" cy="2110679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10" name="Picture 6" descr="Закрыть окн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427984" y="1628800"/>
            <a:ext cx="1537771" cy="223224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467544" y="5877272"/>
            <a:ext cx="4572000" cy="60529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Изображение руки изобретателя передавалось в соседнюю комнату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012160" y="1484784"/>
            <a:ext cx="2952328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Л.Термен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изобретатель музыкального аппарата «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терменвокс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19256" cy="792088"/>
          </a:xfrm>
        </p:spPr>
        <p:txBody>
          <a:bodyPr>
            <a:normAutofit fontScale="90000"/>
          </a:bodyPr>
          <a:lstStyle/>
          <a:p>
            <a:pPr algn="ctr">
              <a:lnSpc>
                <a:spcPts val="3000"/>
              </a:lnSpc>
            </a:pPr>
            <a:r>
              <a:rPr lang="ru-RU" dirty="0" smtClean="0"/>
              <a:t> </a:t>
            </a:r>
            <a:r>
              <a:rPr lang="ru-RU" sz="3600" dirty="0" smtClean="0"/>
              <a:t>Два направления в создании телевидения</a:t>
            </a:r>
            <a:endParaRPr lang="ru-RU" sz="3600" dirty="0"/>
          </a:p>
        </p:txBody>
      </p:sp>
      <p:pic>
        <p:nvPicPr>
          <p:cNvPr id="3" name="Picture 8" descr="В.И. Архангельски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020272" y="1556792"/>
            <a:ext cx="1427317" cy="2056490"/>
          </a:xfrm>
          <a:prstGeom prst="rect">
            <a:avLst/>
          </a:prstGeom>
          <a:noFill/>
          <a:ln w="190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683568" y="1484784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Всероссийском электротехническом институте  им. В.И. Ленина в Москве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 руководством П.В.Шмакова и В.И.Архангельского создается группы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разработке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механического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телевидения </a:t>
            </a:r>
          </a:p>
          <a:p>
            <a:pPr algn="ctr"/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диска </a:t>
            </a:r>
            <a:r>
              <a:rPr lang="ru-RU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Нипкова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Там же, под руководством С.И.Катаева,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участии П.В.Тимофеева и Г.В.Брауде, создается группа по разработке </a:t>
            </a: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электронного телевидения</a:t>
            </a:r>
          </a:p>
        </p:txBody>
      </p:sp>
      <p:pic>
        <p:nvPicPr>
          <p:cNvPr id="10" name="Picture 4" descr="http://www.broadcasting.ru/archive/p2014/images/bc-1-2014-36-39-fr-3.jpg"/>
          <p:cNvPicPr>
            <a:picLocks noChangeAspect="1" noChangeArrowheads="1"/>
          </p:cNvPicPr>
          <p:nvPr/>
        </p:nvPicPr>
        <p:blipFill>
          <a:blip r:embed="rId3" cstate="print"/>
          <a:srcRect l="5848" r="4476"/>
          <a:stretch>
            <a:fillRect/>
          </a:stretch>
        </p:blipFill>
        <p:spPr bwMode="auto">
          <a:xfrm>
            <a:off x="5148064" y="4581128"/>
            <a:ext cx="3312368" cy="1803576"/>
          </a:xfrm>
          <a:prstGeom prst="rect">
            <a:avLst/>
          </a:prstGeom>
          <a:noFill/>
          <a:ln w="63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9" descr="kataev_sem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43608" y="4423947"/>
            <a:ext cx="1510810" cy="1787033"/>
          </a:xfrm>
          <a:prstGeom prst="rect">
            <a:avLst/>
          </a:prstGeom>
          <a:noFill/>
          <a:ln w="63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683568" y="623731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С.И. Катаев 1904-1991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92280" y="3573016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П.В.Шмаков 1885-1982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27784" y="5013176"/>
            <a:ext cx="2421560" cy="40011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30-х годов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Два направления в создании телевидения</a:t>
            </a:r>
            <a:r>
              <a:rPr lang="ru-RU" sz="3600" b="1" dirty="0" smtClean="0"/>
              <a:t> </a:t>
            </a:r>
            <a:r>
              <a:rPr lang="ru-RU" sz="3200" b="1" dirty="0" smtClean="0">
                <a:latin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</a:rPr>
            </a:br>
            <a:r>
              <a:rPr lang="ru-RU" sz="2700" b="1" dirty="0" smtClean="0"/>
              <a:t>Работы группы В.И.Архангельского и П.В.Шмакова</a:t>
            </a:r>
            <a:endParaRPr lang="ru-RU" sz="27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051720" y="1412776"/>
            <a:ext cx="51125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апреля и 2 мая 1931 года группа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В.И. Архангельского передала изображение 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радио. </a:t>
            </a:r>
          </a:p>
          <a:p>
            <a:r>
              <a:rPr lang="ru-RU" dirty="0" smtClean="0">
                <a:latin typeface="Times New Roman" pitchFamily="18" charset="0"/>
              </a:rPr>
              <a:t>		</a:t>
            </a:r>
          </a:p>
        </p:txBody>
      </p:sp>
      <p:pic>
        <p:nvPicPr>
          <p:cNvPr id="12" name="Picture 5" descr="Закрыть ок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3501008"/>
            <a:ext cx="2808288" cy="197589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3" name="Прямоугольник 12"/>
          <p:cNvSpPr/>
          <p:nvPr/>
        </p:nvSpPr>
        <p:spPr>
          <a:xfrm>
            <a:off x="2411760" y="5589240"/>
            <a:ext cx="48245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первый вариант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малострочной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телевизионной системы.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1930 год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27584" y="2636912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Показали живое лицо, портреты руководителей государства. Изображение разлагалось на 30 строк с помощью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диска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Нипкова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Начало телевизионного вещания в СССР 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467544" y="3287712"/>
            <a:ext cx="8027169" cy="2589559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1931 – 1941</a:t>
            </a:r>
          </a:p>
          <a:p>
            <a:pPr algn="ctr">
              <a:lnSpc>
                <a:spcPts val="3000"/>
              </a:lnSpc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Экспериментальный период: </a:t>
            </a:r>
          </a:p>
          <a:p>
            <a:pPr algn="ctr">
              <a:lnSpc>
                <a:spcPts val="3000"/>
              </a:lnSpc>
            </a:pP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механический и электронный способы телевещания</a:t>
            </a:r>
          </a:p>
          <a:p>
            <a:pPr algn="ctr">
              <a:lnSpc>
                <a:spcPts val="2500"/>
              </a:lnSpc>
            </a:pPr>
            <a:r>
              <a:rPr lang="ru-RU" sz="2400" dirty="0" smtClean="0"/>
              <a:t>Вещание по механическому способу </a:t>
            </a:r>
          </a:p>
          <a:p>
            <a:pPr algn="ctr">
              <a:lnSpc>
                <a:spcPts val="2500"/>
              </a:lnSpc>
            </a:pPr>
            <a:r>
              <a:rPr lang="ru-RU" sz="2400" dirty="0" smtClean="0"/>
              <a:t>на основе диска П. </a:t>
            </a:r>
            <a:r>
              <a:rPr lang="ru-RU" sz="2400" dirty="0" err="1" smtClean="0"/>
              <a:t>Нипкова</a:t>
            </a:r>
            <a:endParaRPr lang="ru-RU" sz="2400" dirty="0" smtClean="0"/>
          </a:p>
          <a:p>
            <a:pPr algn="ctr"/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http://fotomaterial.narod.ru/Sources/BelomorBaltChannel/bbc_sorokskylock19ex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7395">
            <a:off x="6486585" y="2637168"/>
            <a:ext cx="2286206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4418" name="Picture 2" descr="https://upload.wikimedia.org/wikipedia/commons/thumb/e/e0/Magnitogorsk_steel_production_facility_1930s.jpg/200px-Magnitogorsk_steel_production_facility_1930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68265">
            <a:off x="578070" y="1557964"/>
            <a:ext cx="13693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20688"/>
            <a:ext cx="807524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/>
              <a:t>Исторический фон</a:t>
            </a:r>
            <a:br>
              <a:rPr lang="ru-RU" sz="3100" dirty="0" smtClean="0"/>
            </a:br>
            <a:r>
              <a:rPr lang="ru-RU" sz="2700" dirty="0" smtClean="0"/>
              <a:t>1931 -1941 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200" dirty="0" smtClean="0"/>
              <a:t>В эти годы:</a:t>
            </a:r>
            <a:endParaRPr lang="ru-RU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1556792"/>
            <a:ext cx="85689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Годы великих строек. Создание тяжелой промышленности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Вступили в строй:  </a:t>
            </a:r>
          </a:p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Магнитогорский и Кузнецкий металлургические комбинаты</a:t>
            </a:r>
          </a:p>
          <a:p>
            <a:pPr lvl="0"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Харьковский тракторный завод  </a:t>
            </a:r>
          </a:p>
          <a:p>
            <a:pPr lvl="0"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Саратовский авиационный и  Нижегородский автомобильный заводы Саратовский завод комбайнов 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Беломоро-Балтийский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канал</a:t>
            </a:r>
          </a:p>
          <a:p>
            <a:pPr lvl="0"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Московский завод подшипников и завод «Динамо»</a:t>
            </a:r>
            <a:r>
              <a:rPr lang="ru-RU" sz="2000" dirty="0" smtClean="0"/>
              <a:t> </a:t>
            </a:r>
          </a:p>
          <a:p>
            <a:pPr lvl="0" algn="ctr">
              <a:buFont typeface="Wingdings" pitchFamily="2" charset="2"/>
              <a:buChar char="Ø"/>
            </a:pPr>
            <a:r>
              <a:rPr lang="ru-RU" sz="2000" dirty="0" smtClean="0"/>
              <a:t>Открылась первая линия Московского метрополитена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1064" name="Picture 8" descr="https://cs8.pikabu.ru/post_img/2016/11/01/7/14779951381301396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07289">
            <a:off x="534194" y="4427018"/>
            <a:ext cx="1279191" cy="1807922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1066" name="Picture 10" descr="https://img-fotki.yandex.ru/get/4814/129764144.a/0_63cb3_48fd430e_X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3289">
            <a:off x="7364097" y="4382484"/>
            <a:ext cx="1385790" cy="1887033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331640" y="4149080"/>
            <a:ext cx="61926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 темпе коллективизации и мерах помощи государства колхозному строительству». Постановление ЦК ВКП(б) от 5.01.1930 г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1070" name="Picture 14" descr="https://4.bp.blogspot.com/-MfBI7lgFzC0/V-5JWWoEsfI/AAAAAAAADYM/BkQs1kQHssA-_0YBzb1-XFGXwxEfmu3igCPcB/w1200-h630-p-k-no-nu/Th6FzqtOjK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5013176"/>
            <a:ext cx="3096344" cy="1342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2915816" y="6237312"/>
            <a:ext cx="2731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Голод 1932 – 1933 гг.</a:t>
            </a:r>
            <a:endParaRPr lang="ru-RU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1072" name="Picture 16" descr="http://rkd.dp.ua/wp-content/uploads/2016/12/Pyatiletki.jpg?w=64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23089">
            <a:off x="7436534" y="266038"/>
            <a:ext cx="880864" cy="1321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1074" name="Picture 18" descr="https://avatars.mds.yandex.net/get-pdb/225396/8fc92c29-db81-4745-8e79-12053b3c5053/s1200?webp=fals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11100">
            <a:off x="625399" y="394659"/>
            <a:ext cx="1447835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447" name="Picture 7" descr="http://derzhava.today/wp-content/uploads/2015/12/stalinskaya-konstituciya-1936-goda-utverzhdaet-svobod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61523">
            <a:off x="7091091" y="3606570"/>
            <a:ext cx="1655957" cy="1169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5445" name="Picture 5" descr="https://historytime.ru/wp-content/uploads/2016/08/unnamed-file-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82563">
            <a:off x="352132" y="2731341"/>
            <a:ext cx="1727329" cy="1152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5443" name="Picture 3" descr="http://www.etoretro.ru/data/media/20/14670871605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7776">
            <a:off x="6908382" y="1997628"/>
            <a:ext cx="1885661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Исторический фон</a:t>
            </a:r>
            <a:br>
              <a:rPr lang="ru-RU" sz="3200" dirty="0" smtClean="0"/>
            </a:br>
            <a:r>
              <a:rPr lang="ru-RU" sz="2800" dirty="0" smtClean="0"/>
              <a:t>1931 -1941</a:t>
            </a:r>
            <a:endParaRPr lang="ru-RU" sz="3200" dirty="0"/>
          </a:p>
        </p:txBody>
      </p:sp>
      <p:pic>
        <p:nvPicPr>
          <p:cNvPr id="3" name="Picture 4" descr="https://upload.wikimedia.org/wikipedia/commons/7/72/Christ_saviour_explos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8756">
            <a:off x="6961083" y="5057323"/>
            <a:ext cx="1701123" cy="1297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5441" name="Rectangle 1"/>
          <p:cNvSpPr>
            <a:spLocks noChangeArrowheads="1"/>
          </p:cNvSpPr>
          <p:nvPr/>
        </p:nvSpPr>
        <p:spPr bwMode="auto">
          <a:xfrm>
            <a:off x="323528" y="1844824"/>
            <a:ext cx="8280920" cy="21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10.06.32 в 01.30 ночи из Ленинграда в Москву  отправился скорый фирменный поезд «Красная стрела»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  Дальневосточном края высадились первые строители города Комсомольск-на-Амуре 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Рекорд Стаханова - за смену он добыл 102 тонны угля, 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превысив норму в 14 раз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tabLst>
                <a:tab pos="457200" algn="l"/>
              </a:tabLst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5.12.35 г.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принята Конституция СССР.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8" descr="https://avatars.mds.yandex.net/get-pdb/225396/8fc92c29-db81-4745-8e79-12053b3c5053/s1200?webp=fal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11100">
            <a:off x="625399" y="394659"/>
            <a:ext cx="1447835" cy="100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-324544" y="4149080"/>
            <a:ext cx="7704856" cy="3344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 Москве разрушено здание храма Христа Спасителя 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Декретом правительства за подписью Сталина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объявлена «безбожная пятилетка».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1 мая 1937 «имя Бога должно быть забыто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страны» </a:t>
            </a:r>
          </a:p>
          <a:p>
            <a:pPr algn="ctr">
              <a:lnSpc>
                <a:spcPts val="2000"/>
              </a:lnSpc>
            </a:pPr>
            <a:endParaRPr lang="ru-RU" sz="20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СССР принят закон, лишающий крестьян свободы передвижения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445451" name="Picture 11" descr="https://img-fotki.yandex.ru/get/5207/103548746.8f/0_dff47_b493c320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803960">
            <a:off x="7124970" y="420070"/>
            <a:ext cx="1502775" cy="108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Зачем изучать историю?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7410" name="Picture 2" descr="http://blogotv.ru/wp-content/uploads/2011/08/ea9b299aa2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13209">
            <a:off x="7191573" y="4005369"/>
            <a:ext cx="1371607" cy="2036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4" name="Picture 6" descr="Беседы об истории телевиден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76328">
            <a:off x="613799" y="3984244"/>
            <a:ext cx="1171807" cy="1802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6" name="Picture 8" descr="http://cdn.static3.rtr-vesti.ru/vh/pictures/b/233/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4234" y="1556792"/>
            <a:ext cx="2112233" cy="158417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467544" y="1340768"/>
            <a:ext cx="691276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Аргумент 3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Социологический,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социокультурный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т.е. не «вещь в себе», а «вещь для нас». Телевидение и зритель. Путь к зрителю…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1560" y="2708920"/>
            <a:ext cx="806489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Аргумент 4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Политико-идеологический.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Телевидение и общество. Взаимовлияние. Телевидение в контексте времени.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4149080"/>
            <a:ext cx="79928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Аргумент 5</a:t>
            </a:r>
          </a:p>
          <a:p>
            <a:pPr algn="ctr">
              <a:spcBef>
                <a:spcPct val="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Воскрешение имен тех, кто были первыми </a:t>
            </a:r>
          </a:p>
          <a:p>
            <a:pPr>
              <a:spcBef>
                <a:spcPct val="0"/>
              </a:spcBef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на пути познания удивительного феномена, коим является телевидение и с точки зрения технических достижений, и с точки зрения творческих и коммуникативных возможностей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467" name="Picture 3" descr="https://regnum.ru/uploads/pictures/news/2017/04/13/regnum_picture_149208968366513_norm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2020">
            <a:off x="6939951" y="1729075"/>
            <a:ext cx="1832378" cy="122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6469" name="Picture 5" descr="https://s017.radikal.ru/i439/1111/3a/2806cc5b52c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4038">
            <a:off x="435455" y="1687319"/>
            <a:ext cx="1638582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Исторический фон</a:t>
            </a:r>
            <a:br>
              <a:rPr lang="ru-RU" sz="3200" dirty="0" smtClean="0"/>
            </a:br>
            <a:r>
              <a:rPr lang="ru-RU" sz="3200" dirty="0" smtClean="0"/>
              <a:t>1931 -1941</a:t>
            </a:r>
            <a:endParaRPr lang="ru-RU" sz="3200" dirty="0"/>
          </a:p>
        </p:txBody>
      </p:sp>
      <p:sp>
        <p:nvSpPr>
          <p:cNvPr id="446465" name="Rectangle 1"/>
          <p:cNvSpPr>
            <a:spLocks noChangeArrowheads="1"/>
          </p:cNvSpPr>
          <p:nvPr/>
        </p:nvSpPr>
        <p:spPr bwMode="auto">
          <a:xfrm>
            <a:off x="1763688" y="1556792"/>
            <a:ext cx="5544616" cy="1887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Тепл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оход «Челюскин»  затерт льдами Северного ледовитого океана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Первые Герои Советского Союза лётчики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М. Водопьянов, И. Доронин,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Н.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Каманин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, С.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Леваневский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А.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Ляпидевский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, В.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Молоков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, М. Слепнев, спасшие экипаж теплохода «Челюскин»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3501008"/>
            <a:ext cx="475252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Перелёт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 Чкалова, Г.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Байдукова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А. Белякова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США через Северный полюс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63 часа 16 минут в воздухе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6471" name="Picture 7" descr="http://xn-----6kcannndi6fkaag.xn--p1ai/img/5527383_2560/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72906">
            <a:off x="6661787" y="3536114"/>
            <a:ext cx="2058650" cy="1470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6473" name="Picture 9" descr="http://pbs.twimg.com/media/DCvM31YXsAAzH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84767">
            <a:off x="357959" y="3516974"/>
            <a:ext cx="1920213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63171" y="5157192"/>
            <a:ext cx="51729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000" i="1" dirty="0" smtClean="0"/>
              <a:t>1.12.34 - убийство Первого секретаря </a:t>
            </a:r>
          </a:p>
          <a:p>
            <a:pPr algn="ctr"/>
            <a:r>
              <a:rPr lang="ru-RU" sz="2000" i="1" dirty="0" smtClean="0"/>
              <a:t>ленинградского обкома ВКП(б) С. Кирова. </a:t>
            </a:r>
          </a:p>
          <a:p>
            <a:pPr algn="ctr"/>
            <a:endParaRPr lang="ru-RU" sz="2000" i="1" dirty="0" smtClean="0"/>
          </a:p>
          <a:p>
            <a:pPr algn="ctr">
              <a:buFont typeface="Wingdings" pitchFamily="2" charset="2"/>
              <a:buChar char="Ø"/>
            </a:pPr>
            <a:r>
              <a:rPr lang="ru-RU" sz="2000" b="1" i="1" dirty="0" smtClean="0"/>
              <a:t>Начло массовых репрессий в СССР</a:t>
            </a:r>
          </a:p>
          <a:p>
            <a:endParaRPr lang="ru-RU" dirty="0"/>
          </a:p>
        </p:txBody>
      </p:sp>
      <p:pic>
        <p:nvPicPr>
          <p:cNvPr id="446475" name="Picture 11" descr="http://ufaved.info/upload/medialibrary/44e/44e5a4c77420d0f6907bd25020dce1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24811">
            <a:off x="5712580" y="5096709"/>
            <a:ext cx="2042454" cy="13782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493" name="Picture 5" descr="http://www.kremonk.org.ua/wp-content/uploads/2013/06/22ju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869160"/>
            <a:ext cx="2088232" cy="1456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Исторический фон</a:t>
            </a:r>
            <a:br>
              <a:rPr lang="ru-RU" sz="3200" dirty="0" smtClean="0"/>
            </a:br>
            <a:r>
              <a:rPr lang="ru-RU" sz="3200" dirty="0" smtClean="0"/>
              <a:t>1931 -1941</a:t>
            </a:r>
            <a:endParaRPr lang="ru-RU" sz="3200" dirty="0"/>
          </a:p>
        </p:txBody>
      </p:sp>
      <p:sp>
        <p:nvSpPr>
          <p:cNvPr id="447489" name="Rectangle 1"/>
          <p:cNvSpPr>
            <a:spLocks noChangeArrowheads="1"/>
          </p:cNvSpPr>
          <p:nvPr/>
        </p:nvSpPr>
        <p:spPr bwMode="auto">
          <a:xfrm>
            <a:off x="179512" y="1412776"/>
            <a:ext cx="547260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Большой Террор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Чрезвычайные «тройки» НКВД 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получили право выносить смертные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приговоры «врагам народа»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без суда.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Только в1937-1938 годах было арестовано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1 575 259 человек,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из них 681 692 человека расстреляны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447491" name="Picture 3" descr="Борьба с вредителями и саботажникам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628800"/>
            <a:ext cx="2520280" cy="1509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23728" y="4869160"/>
            <a:ext cx="52765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22 июня 1941 г.</a:t>
            </a:r>
          </a:p>
          <a:p>
            <a:pPr algn="ctr"/>
            <a:r>
              <a:rPr lang="ru-RU" sz="2000" b="1" dirty="0" smtClean="0"/>
              <a:t> Начало Великой Отечественной войны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88024" y="3356992"/>
            <a:ext cx="38813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1 сентября 1939 г.  </a:t>
            </a:r>
          </a:p>
          <a:p>
            <a:pPr algn="ctr"/>
            <a:r>
              <a:rPr lang="ru-RU" sz="2000" dirty="0" smtClean="0"/>
              <a:t>Начало Второй мировой войны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3356992"/>
            <a:ext cx="31273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1939-1940 гг. </a:t>
            </a:r>
          </a:p>
          <a:p>
            <a:pPr algn="ctr"/>
            <a:r>
              <a:rPr lang="ru-RU" sz="2000" dirty="0" smtClean="0"/>
              <a:t>Советско-финская война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4149080"/>
            <a:ext cx="71318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Август 1940 г.</a:t>
            </a:r>
          </a:p>
          <a:p>
            <a:r>
              <a:rPr lang="ru-RU" sz="2000" dirty="0" smtClean="0"/>
              <a:t>Литва, Латвия, Эстония, Молдавия включены в состав СССР</a:t>
            </a:r>
          </a:p>
        </p:txBody>
      </p:sp>
      <p:pic>
        <p:nvPicPr>
          <p:cNvPr id="447497" name="Picture 9" descr="http://nevsepic.com.ua/uploads/posts/2011-02/1298297433_warsovpost_00024_nevsepic.com.u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68344" y="4869160"/>
            <a:ext cx="1087879" cy="1584176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Начало отечественного телевещания</a:t>
            </a:r>
            <a:br>
              <a:rPr lang="ru-RU" sz="3200" dirty="0" smtClean="0"/>
            </a:br>
            <a:r>
              <a:rPr lang="ru-RU" sz="2800" dirty="0" smtClean="0"/>
              <a:t>Механическое, </a:t>
            </a:r>
            <a:r>
              <a:rPr lang="ru-RU" sz="2800" dirty="0" err="1" smtClean="0"/>
              <a:t>малострочное</a:t>
            </a:r>
            <a:r>
              <a:rPr lang="ru-RU" sz="2800" dirty="0" smtClean="0"/>
              <a:t>, телевидение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412776"/>
            <a:ext cx="7776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Здание на Никольской, 7,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1 октября 1931 года начались передачи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механического телевидения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дата считается днём рождения отечественного телевещания</a:t>
            </a:r>
            <a:r>
              <a:rPr lang="ru-RU" sz="2000" b="1" dirty="0" smtClean="0"/>
              <a:t>.</a:t>
            </a:r>
            <a:endParaRPr lang="ru-RU" sz="2000" dirty="0"/>
          </a:p>
        </p:txBody>
      </p:sp>
      <p:pic>
        <p:nvPicPr>
          <p:cNvPr id="1026" name="Picture 2" descr="https://avatars.mds.yandex.net/get-altay/247136/2a0000015b175bda12777fcc99999017ea59/X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780928"/>
            <a:ext cx="2992444" cy="1872208"/>
          </a:xfrm>
          <a:prstGeom prst="rect">
            <a:avLst/>
          </a:prstGeom>
          <a:noFill/>
          <a:ln w="3175">
            <a:solidFill>
              <a:schemeClr val="tx1"/>
            </a:solidFill>
          </a:ln>
          <a:scene3d>
            <a:camera prst="perspectiveRight"/>
            <a:lightRig rig="threePt" dir="t"/>
          </a:scene3d>
        </p:spPr>
      </p:pic>
      <p:pic>
        <p:nvPicPr>
          <p:cNvPr id="3" name="Picture 10" descr="nikolsk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27984" y="2780928"/>
            <a:ext cx="2250829" cy="1872208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9" name="Прямоугольник 8"/>
          <p:cNvSpPr/>
          <p:nvPr/>
        </p:nvSpPr>
        <p:spPr>
          <a:xfrm>
            <a:off x="323528" y="4653136"/>
            <a:ext cx="84249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 1 октября 1931 г. в Москве, впервые в СССР, начинаются регулярные передачи движущихся изображений (телевидения) по радио.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Передачи организованы Московским радиовещательным узлом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НКПиТ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</a:p>
          <a:p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под руководством ВЭИ и будут происходить через радиостанцию МОСПС (волна 379 м) ежедневно с 24.00 до 0.30 мин…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» </a:t>
            </a:r>
          </a:p>
          <a:p>
            <a:pPr algn="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«Известия»  Сентябрь 1931 г.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936104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Начало отечественного телевещания</a:t>
            </a:r>
            <a:br>
              <a:rPr lang="ru-RU" sz="3200" dirty="0" smtClean="0"/>
            </a:br>
            <a:r>
              <a:rPr lang="ru-RU" sz="2800" dirty="0" smtClean="0"/>
              <a:t>Механическое, </a:t>
            </a:r>
            <a:r>
              <a:rPr lang="ru-RU" sz="2800" dirty="0" err="1" smtClean="0"/>
              <a:t>малострочное</a:t>
            </a:r>
            <a:r>
              <a:rPr lang="ru-RU" sz="2800" dirty="0" smtClean="0"/>
              <a:t>, телевидение</a:t>
            </a:r>
            <a:endParaRPr lang="ru-RU" sz="2800" dirty="0"/>
          </a:p>
        </p:txBody>
      </p:sp>
      <p:pic>
        <p:nvPicPr>
          <p:cNvPr id="3" name="Picture 4" descr="http://new-venev.ru/nulled_files/89/112/h_d26dd57a380702b692b9ff555b1aca3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76872"/>
            <a:ext cx="2016224" cy="2553131"/>
          </a:xfrm>
          <a:prstGeom prst="rect">
            <a:avLst/>
          </a:prstGeom>
          <a:solidFill>
            <a:schemeClr val="accent3"/>
          </a:solid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7" descr="первая телестуд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084168" y="2348880"/>
            <a:ext cx="2635268" cy="2172875"/>
          </a:xfrm>
          <a:prstGeom prst="rect">
            <a:avLst/>
          </a:prstGeom>
          <a:noFill/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2411760" y="1700808"/>
            <a:ext cx="3528392" cy="3360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телестудия -  рядом, на Никольской улице,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втором этаже Никольской колокольни.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 установлена единственная телевизионная камера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малострочного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механического телевидения. </a:t>
            </a:r>
          </a:p>
          <a:p>
            <a:pPr>
              <a:lnSpc>
                <a:spcPct val="90000"/>
              </a:lnSpc>
            </a:pPr>
            <a:endParaRPr lang="ru-RU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dirty="0" smtClean="0">
                <a:latin typeface="Times New Roman" pitchFamily="18" charset="0"/>
              </a:rPr>
              <a:t>	</a:t>
            </a:r>
          </a:p>
          <a:p>
            <a:endParaRPr lang="ru-RU" dirty="0"/>
          </a:p>
        </p:txBody>
      </p:sp>
      <p:pic>
        <p:nvPicPr>
          <p:cNvPr id="6" name="Picture 5" descr="Закрыть ок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365104"/>
            <a:ext cx="3024336" cy="211779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 descr="передатчик изображения ВИ 31 г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720456">
            <a:off x="6589951" y="1661887"/>
            <a:ext cx="1944241" cy="2297828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Начало отечественного телевещания</a:t>
            </a:r>
            <a:br>
              <a:rPr lang="ru-RU" sz="3200" dirty="0" smtClean="0"/>
            </a:br>
            <a:r>
              <a:rPr lang="ru-RU" sz="2800" dirty="0" smtClean="0"/>
              <a:t>Механическое, </a:t>
            </a:r>
            <a:r>
              <a:rPr lang="ru-RU" sz="2800" dirty="0" err="1" smtClean="0"/>
              <a:t>малострочное</a:t>
            </a:r>
            <a:r>
              <a:rPr lang="ru-RU" sz="2800" dirty="0" smtClean="0"/>
              <a:t>, телевидение</a:t>
            </a:r>
            <a:endParaRPr lang="ru-RU" sz="2800" dirty="0"/>
          </a:p>
        </p:txBody>
      </p:sp>
      <p:pic>
        <p:nvPicPr>
          <p:cNvPr id="7" name="Picture 6" descr="готовят телерадиоприемни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203848" y="1484784"/>
            <a:ext cx="3528392" cy="1822879"/>
          </a:xfrm>
          <a:prstGeom prst="rect">
            <a:avLst/>
          </a:prstGeom>
          <a:noFill/>
          <a:ln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6" descr="Первая в СССР телестудия 30-е г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0720124">
            <a:off x="510352" y="1750617"/>
            <a:ext cx="2907039" cy="185000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Picture 6" descr="Клавдия чаусская -диктор малострочного телевиде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20728944">
            <a:off x="721225" y="3285543"/>
            <a:ext cx="3086489" cy="164468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5" name="Picture 5" descr="Дебогаре худ ТВ 30-е г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203848" y="3140968"/>
            <a:ext cx="2736304" cy="169049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6" descr="Исполнитель еред передатчиком прямого видения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808408">
            <a:off x="5597889" y="3327529"/>
            <a:ext cx="3044163" cy="174839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 rot="20995353">
            <a:off x="871052" y="2299020"/>
            <a:ext cx="299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</a:t>
            </a:r>
            <a:endParaRPr lang="ru-RU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5724128" y="1700808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2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 rot="579715">
            <a:off x="8107969" y="2630195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3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0880614">
            <a:off x="1294650" y="475295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92080" y="3212976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5</a:t>
            </a:r>
            <a:endParaRPr lang="ru-RU" sz="2800" dirty="0"/>
          </a:p>
        </p:txBody>
      </p:sp>
      <p:sp>
        <p:nvSpPr>
          <p:cNvPr id="14" name="TextBox 13"/>
          <p:cNvSpPr txBox="1"/>
          <p:nvPr/>
        </p:nvSpPr>
        <p:spPr>
          <a:xfrm rot="594134">
            <a:off x="5788716" y="2943887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6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4797152"/>
            <a:ext cx="7488832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90000"/>
              </a:lnSpc>
              <a:buFontTx/>
              <a:buAutoNum type="arabicPeriod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телестудия </a:t>
            </a:r>
          </a:p>
          <a:p>
            <a:pPr marL="342900" indent="-342900"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Инженеры готовят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телерадиоприемник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Передатчик изображения ВИ-31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Клавдия Чаусская – диктор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малострочного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телевидения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Художник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Дебогаре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готовит титры к телепередаче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Идёт передача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dirty="0" smtClean="0"/>
          </a:p>
          <a:p>
            <a:pPr marL="342900" indent="-342900">
              <a:lnSpc>
                <a:spcPct val="90000"/>
              </a:lnSpc>
            </a:pPr>
            <a:endParaRPr lang="ru-RU" dirty="0" smtClean="0"/>
          </a:p>
          <a:p>
            <a:pPr marL="342900" indent="-342900">
              <a:lnSpc>
                <a:spcPct val="90000"/>
              </a:lnSpc>
            </a:pPr>
            <a:endParaRPr lang="ru-RU" dirty="0" smtClean="0"/>
          </a:p>
          <a:p>
            <a:pPr marL="342900" indent="-342900" algn="ctr">
              <a:lnSpc>
                <a:spcPct val="90000"/>
              </a:lnSpc>
            </a:pP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699792" y="3212976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4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Начало отечественного телевещания</a:t>
            </a:r>
            <a:br>
              <a:rPr lang="ru-RU" sz="3200" dirty="0" smtClean="0"/>
            </a:br>
            <a:r>
              <a:rPr lang="ru-RU" sz="2800" b="1" dirty="0" smtClean="0">
                <a:latin typeface="Times New Roman" pitchFamily="18" charset="0"/>
              </a:rPr>
              <a:t> Телевидение 30-х 40-х годов </a:t>
            </a:r>
            <a:endParaRPr lang="ru-RU" sz="2800" dirty="0"/>
          </a:p>
        </p:txBody>
      </p:sp>
      <p:pic>
        <p:nvPicPr>
          <p:cNvPr id="3" name="Picture 4" descr="Закрыть ок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3568" y="2204864"/>
            <a:ext cx="3509212" cy="2088232"/>
          </a:xfrm>
          <a:prstGeom prst="rect">
            <a:avLst/>
          </a:prstGeom>
          <a:noFill/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Прямоугольник 3"/>
          <p:cNvSpPr/>
          <p:nvPr/>
        </p:nvSpPr>
        <p:spPr>
          <a:xfrm>
            <a:off x="323528" y="4293096"/>
            <a:ext cx="403244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Первый редактор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малострочного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телевидения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Абрам Ильич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Сальман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(третий справа)</a:t>
            </a:r>
          </a:p>
          <a:p>
            <a:pPr algn="ctr"/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5" descr="Закрыть ок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420888"/>
            <a:ext cx="2808312" cy="239107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9" descr="Закрыть ок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2924944"/>
            <a:ext cx="1643788" cy="252028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5517232"/>
            <a:ext cx="514806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Первый режиссер - А. Степанов.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Первые операторы — К. Яворский 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И. Красовский.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1412776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1934г.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Во Всесоюзном радиокомитете создан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отдел телевидения 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во главе с А.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Сальманом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56176" y="5013176"/>
            <a:ext cx="24677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Первые дикторы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Ольга Давыдова и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Клавдия Чаусская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Начало  отечественного телевещания</a:t>
            </a:r>
            <a:br>
              <a:rPr lang="ru-RU" sz="3200" dirty="0" smtClean="0"/>
            </a:br>
            <a:r>
              <a:rPr lang="ru-RU" sz="2800" dirty="0" smtClean="0"/>
              <a:t>Что показывало </a:t>
            </a:r>
            <a:r>
              <a:rPr lang="ru-RU" sz="2800" dirty="0" err="1" smtClean="0"/>
              <a:t>малострочное</a:t>
            </a:r>
            <a:r>
              <a:rPr lang="ru-RU" sz="2800" dirty="0" smtClean="0"/>
              <a:t>  телевидение</a:t>
            </a:r>
            <a:endParaRPr lang="ru-RU" sz="2800" dirty="0"/>
          </a:p>
        </p:txBody>
      </p:sp>
      <p:pic>
        <p:nvPicPr>
          <p:cNvPr id="3" name="Picture 7" descr="Хмелев и Станицин в студ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04248" y="3630024"/>
            <a:ext cx="1977778" cy="1599176"/>
          </a:xfrm>
          <a:prstGeom prst="rect">
            <a:avLst/>
          </a:prstGeom>
          <a:noFill/>
          <a:ln w="19050"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Прямоугольник 3"/>
          <p:cNvSpPr/>
          <p:nvPr/>
        </p:nvSpPr>
        <p:spPr>
          <a:xfrm>
            <a:off x="467544" y="2780928"/>
            <a:ext cx="6120680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dirty="0" smtClean="0">
              <a:latin typeface="Times New Roman" pitchFamily="18" charset="0"/>
            </a:endParaRPr>
          </a:p>
          <a:p>
            <a:endParaRPr lang="ru-RU" dirty="0" smtClean="0">
              <a:latin typeface="Times New Roman" pitchFamily="18" charset="0"/>
            </a:endParaRPr>
          </a:p>
          <a:p>
            <a:endParaRPr lang="ru-RU" dirty="0" smtClean="0">
              <a:latin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endParaRPr lang="ru-RU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ru-RU" dirty="0" smtClean="0">
              <a:latin typeface="Times New Roman" pitchFamily="18" charset="0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539552" y="3645024"/>
            <a:ext cx="5111799" cy="1041549"/>
          </a:xfrm>
          <a:prstGeom prst="rect">
            <a:avLst/>
          </a:prstGeom>
          <a:ln w="12700">
            <a:noFill/>
          </a:ln>
        </p:spPr>
        <p:txBody>
          <a:bodyPr/>
          <a:lstStyle/>
          <a:p>
            <a:pPr marL="274320" marR="0" lvl="0" indent="-27432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buFontTx/>
              <a:buNone/>
              <a:tabLst/>
              <a:defRPr/>
            </a:pPr>
            <a:endParaRPr kumimoji="0" lang="ru-RU" sz="18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2" name="Picture 2" descr="http://istoriya-teatra.ru/theatre/item/f00/s06/e0006769/pic/000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2320" y="1844824"/>
            <a:ext cx="1131104" cy="14184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539552" y="1412776"/>
            <a:ext cx="820891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buFont typeface="Arial" pitchFamily="34" charset="0"/>
              <a:buChar char="•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1932-1933гг.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Фильмы, снятые кинохроникой фабрики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Совкино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»:  празднование1 мая 1932 г.  на Тверской улице, 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Пушкинской и Красной площадях;	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октябре 1932 года репортаж об открытии Днепрогэса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другие опытные передачи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76256" y="5229200"/>
            <a:ext cx="2016224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 Хмелёв и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В.Станицын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Читают  «Анну Каренину»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Л.Толстова.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2780928"/>
            <a:ext cx="633670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 ноября 1934 г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Первая передача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регулярного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малострочного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телевидения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25 минут эстрадный концерт. Народный артист РСФСР И.Москвин прочел рассказ А.П. Чехова «Злоумышленник»,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затем выступили певица и балетная пара. 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этого времени в эфир два раза в пять дней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полуночи эстрадные концерты или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выступления артистов</a:t>
            </a:r>
            <a:r>
              <a:rPr lang="ru-RU" sz="2000" dirty="0" smtClean="0"/>
              <a:t>.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23528" y="4989385"/>
            <a:ext cx="662473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Выступали наркомы Н. Крыленко, Н. Семашко; рабочие-новаторы </a:t>
            </a: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А. Стаханов, Н.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Дюканов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, Д.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Канцедалов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; герои летчики В. Чкалов, </a:t>
            </a: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А. Беляков, Г.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Байдуков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; челюскинцы и первые Герои Советского Союза Н.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Каманин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, В.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Молоков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, М. Слепнев, С.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Леваневский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just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 программы включались также концерты, фрагменты театральных спектаклей, по преимуществу балетных и оперных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08304" y="3212976"/>
            <a:ext cx="1560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И. Москвин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Начало  отечественного телевещания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Что показывало </a:t>
            </a:r>
            <a:r>
              <a:rPr lang="ru-RU" sz="2800" dirty="0" err="1" smtClean="0"/>
              <a:t>малострочное</a:t>
            </a:r>
            <a:r>
              <a:rPr lang="ru-RU" sz="2800" dirty="0" smtClean="0"/>
              <a:t>  телевидение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412776"/>
            <a:ext cx="640871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ctr">
              <a:lnSpc>
                <a:spcPts val="2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1932 год. Первый советский «телефильм» </a:t>
            </a:r>
          </a:p>
          <a:p>
            <a:pPr marL="274320" lvl="0" indent="-274320" algn="ctr">
              <a:lnSpc>
                <a:spcPts val="2000"/>
              </a:lnSpc>
              <a:spcBef>
                <a:spcPts val="600"/>
              </a:spcBef>
              <a:buClr>
                <a:schemeClr val="accent2"/>
              </a:buClr>
              <a:buSzPct val="85000"/>
              <a:defRPr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Пересъемка карикатур из альбома А.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Дени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/>
            </a:r>
            <a:b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</a:b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« Лицо между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народного капитализма»</a:t>
            </a:r>
          </a:p>
        </p:txBody>
      </p:sp>
      <p:pic>
        <p:nvPicPr>
          <p:cNvPr id="4" name="Рисунок 3" descr="capitalist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57403">
            <a:off x="1979594" y="2747724"/>
            <a:ext cx="1947255" cy="222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s://via-midgard.com/uploads/posts/2015-08/1440679141_1334530045-1178965-1-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69266">
            <a:off x="5246939" y="2732690"/>
            <a:ext cx="1614263" cy="2146970"/>
          </a:xfrm>
          <a:prstGeom prst="rect">
            <a:avLst/>
          </a:prstGeom>
          <a:noFill/>
        </p:spPr>
      </p:pic>
      <p:pic>
        <p:nvPicPr>
          <p:cNvPr id="6" name="Picture 4" descr="Revolutionary_POSTER_Over_or_upon"/>
          <p:cNvPicPr>
            <a:picLocks noChangeAspect="1" noChangeArrowheads="1"/>
          </p:cNvPicPr>
          <p:nvPr/>
        </p:nvPicPr>
        <p:blipFill>
          <a:blip r:embed="rId4" cstate="print">
            <a:lum bright="6000" contrast="6000"/>
          </a:blip>
          <a:srcRect/>
          <a:stretch>
            <a:fillRect/>
          </a:stretch>
        </p:blipFill>
        <p:spPr bwMode="auto">
          <a:xfrm>
            <a:off x="3491880" y="4725144"/>
            <a:ext cx="266429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0c045cb3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3882" y="2492896"/>
            <a:ext cx="1727768" cy="230425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" name="Picture 4" descr="posl"/>
          <p:cNvPicPr>
            <a:picLocks noChangeAspect="1" noChangeArrowheads="1"/>
          </p:cNvPicPr>
          <p:nvPr/>
        </p:nvPicPr>
        <p:blipFill>
          <a:blip r:embed="rId6" cstate="print">
            <a:lum contrast="6000"/>
          </a:blip>
          <a:srcRect/>
          <a:stretch>
            <a:fillRect/>
          </a:stretch>
        </p:blipFill>
        <p:spPr bwMode="auto">
          <a:xfrm rot="157933">
            <a:off x="565586" y="2981148"/>
            <a:ext cx="1510986" cy="190484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" name="Picture 4" descr="2365162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890051">
            <a:off x="6742076" y="3068537"/>
            <a:ext cx="1572942" cy="16636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" name="Picture 3" descr="rot_front_deni_193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671472">
            <a:off x="5959307" y="4427839"/>
            <a:ext cx="1568298" cy="183511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Рисунок 10" descr="http://cultobzor.ru/wp-content/uploads/2012/11/0319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111529">
            <a:off x="1447771" y="4511194"/>
            <a:ext cx="2191050" cy="1796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Начало  отечественного телевещания</a:t>
            </a:r>
            <a:br>
              <a:rPr lang="ru-RU" sz="3200" dirty="0" smtClean="0"/>
            </a:br>
            <a:r>
              <a:rPr lang="ru-RU" sz="3200" dirty="0" smtClean="0"/>
              <a:t> в Ленинграде</a:t>
            </a:r>
            <a:endParaRPr lang="ru-RU" sz="3200" dirty="0"/>
          </a:p>
        </p:txBody>
      </p:sp>
      <p:pic>
        <p:nvPicPr>
          <p:cNvPr id="3" name="Рисунок 2" descr="https://upload.wikimedia.org/wikipedia/commons/thumb/f/f6/Leningradskiy_Dom_Radio_1.jpg/1280px-Leningradskiy_Dom_Radio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05064"/>
            <a:ext cx="187220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Рисунок 3" descr="http://vadim-galkin.ru/wp-content/uploads/2013/08/3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132856"/>
            <a:ext cx="2520280" cy="16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Прямоугольник 5"/>
          <p:cNvSpPr/>
          <p:nvPr/>
        </p:nvSpPr>
        <p:spPr>
          <a:xfrm>
            <a:off x="539552" y="1412776"/>
            <a:ext cx="8064896" cy="611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Пробные передачи механического телевидения начались в Ленинграде в конце 1931 года.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2132856"/>
            <a:ext cx="2232248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Аппаратура сконструирована в лаборатории Завода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им. Коминтерна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20072" y="2348880"/>
            <a:ext cx="360040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Разработкой руководили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Минц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А.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Брейтбарт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http://xn----7sbbaazuatxpyidedi7gqh.xn--p1ai/i/samarskaya_isoriya/velikaya_otech_voina/obiekt15/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284984"/>
            <a:ext cx="142646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Прямоугольник 9"/>
          <p:cNvSpPr/>
          <p:nvPr/>
        </p:nvSpPr>
        <p:spPr>
          <a:xfrm>
            <a:off x="5508104" y="3356992"/>
            <a:ext cx="14842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11" name="Рисунок 10" descr="http://fanstudio.ru/archive/20160510/T1u3Tko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284984"/>
            <a:ext cx="158417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2267744" y="3933056"/>
            <a:ext cx="277180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Регулярное вещание – в мае 1932 года из Ленинградского радиоцентра.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339752" y="5229200"/>
            <a:ext cx="658822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 же время начались передачи в Томске, Одессе, Нижнем Новгороде, Харькове и других городах. Сообщалось, что передачи смотрят в Англии, Швеции, Норвегии, Румынии и других стран.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Механический телевизор ''Б-2'' в комплекте с радиоприёмником типа ''ЭЧС-2''.  Фото 70 кб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562342"/>
            <a:ext cx="1982034" cy="194677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/>
              <a:t>Начало  отечественного телевещания</a:t>
            </a:r>
            <a:br>
              <a:rPr lang="ru-RU" sz="3200" dirty="0" smtClean="0"/>
            </a:br>
            <a:r>
              <a:rPr lang="ru-RU" sz="2800" dirty="0" smtClean="0"/>
              <a:t>Первые телевизоры механического телевидения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1484785"/>
            <a:ext cx="2160240" cy="1616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г. Звуковой телевизор ВИ-31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механической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разверткой. </a:t>
            </a:r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563888" y="2708920"/>
            <a:ext cx="2143735" cy="1872208"/>
          </a:xfrm>
          <a:prstGeom prst="rect">
            <a:avLst/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323528" y="1484784"/>
            <a:ext cx="3096344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1932-1934гг. Набор приемной  аппаратуры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механической  разверткой.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4509120"/>
            <a:ext cx="417646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Вверху - радиорепродуктор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телевизионная приставка Б-2 передающая изображение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 звука.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Внизу - радиовещательный приемник.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Разработка А.Я.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Брейтбарта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Завод им. Козицкого. Ленинград.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2" name="Picture 4" descr="https://regnum.ru/uploads/pictures/news/2016/04/29/regnum_picture_146196032857927_norm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141188"/>
            <a:ext cx="1800200" cy="22039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4139952" y="5301208"/>
            <a:ext cx="2520280" cy="611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 smtClean="0"/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Москве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телевизоров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52120" y="1484784"/>
            <a:ext cx="3240360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Самодельные телевизоры радиолюбителей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http://xn--h1aagokeh.xn--p1ai/wp-content/uploads/2016/05/1005-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09714">
            <a:off x="6834722" y="3053382"/>
            <a:ext cx="1921700" cy="172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290" name="Picture 2" descr="https://s9.stc.all.kpcdn.net/share/i/4/695413/wx10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314468">
            <a:off x="6317211" y="4055614"/>
            <a:ext cx="1509856" cy="235006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87152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даёт знание истории телевидения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36912"/>
            <a:ext cx="8712968" cy="947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5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взаимосвязи телевидения и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500"/>
              </a:lnSpc>
              <a:spcBef>
                <a:spcPct val="0"/>
              </a:spcBef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социально-политических процессов в обществе</a:t>
            </a:r>
          </a:p>
          <a:p>
            <a:pPr lvl="1">
              <a:lnSpc>
                <a:spcPts val="1500"/>
              </a:lnSpc>
              <a:spcBef>
                <a:spcPct val="0"/>
              </a:spcBef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nikolsk_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 rot="566637">
            <a:off x="7740352" y="5373216"/>
            <a:ext cx="1125414" cy="936104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5538" name="Picture 2" descr="https://static.businessinsider.com/image/5081292f6bb3f7f272000000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6937">
            <a:off x="7524328" y="1484784"/>
            <a:ext cx="1152979" cy="864096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</a:rPr>
              <a:t>Начало телевидения в Европе и США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1814743"/>
            <a:ext cx="7344816" cy="415498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609600" indent="-609600" algn="ctr">
              <a:lnSpc>
                <a:spcPct val="80000"/>
              </a:lnSpc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США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1922  -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малострочное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механическое телевидение</a:t>
            </a:r>
          </a:p>
          <a:p>
            <a:pPr marL="609600" indent="-609600" algn="ctr">
              <a:lnSpc>
                <a:spcPct val="80000"/>
              </a:lnSpc>
              <a:buFontTx/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ctr">
              <a:lnSpc>
                <a:spcPct val="80000"/>
              </a:lnSpc>
              <a:buFontTx/>
              <a:buNone/>
            </a:pP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Аглия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1929 –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малострочное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механическое телевидение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ctr">
              <a:lnSpc>
                <a:spcPct val="80000"/>
              </a:lnSpc>
              <a:spcBef>
                <a:spcPct val="10000"/>
              </a:spcBef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Германия</a:t>
            </a:r>
          </a:p>
          <a:p>
            <a:pPr marL="609600" indent="-609600">
              <a:lnSpc>
                <a:spcPct val="80000"/>
              </a:lnSpc>
              <a:spcBef>
                <a:spcPct val="10000"/>
              </a:spcBef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1926 г. –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малострочное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механическое телевидение</a:t>
            </a:r>
          </a:p>
          <a:p>
            <a:pPr marL="609600" indent="-609600">
              <a:lnSpc>
                <a:spcPct val="80000"/>
              </a:lnSpc>
              <a:spcBef>
                <a:spcPct val="10000"/>
              </a:spcBef>
              <a:buFontTx/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ctr">
              <a:lnSpc>
                <a:spcPct val="70000"/>
              </a:lnSpc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Франция</a:t>
            </a:r>
          </a:p>
          <a:p>
            <a:pPr marL="609600" indent="-609600">
              <a:lnSpc>
                <a:spcPct val="70000"/>
              </a:lnSpc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1931 г. –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малострочное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механическое телевидение</a:t>
            </a:r>
          </a:p>
          <a:p>
            <a:pPr marL="609600" indent="-609600">
              <a:lnSpc>
                <a:spcPct val="70000"/>
              </a:lnSpc>
              <a:buFontTx/>
              <a:buNone/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9600" indent="-609600" algn="ctr">
              <a:lnSpc>
                <a:spcPct val="70000"/>
              </a:lnSpc>
              <a:buFontTx/>
              <a:buNone/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</a:t>
            </a:r>
          </a:p>
          <a:p>
            <a:pPr marL="609600" indent="-609600">
              <a:lnSpc>
                <a:spcPct val="70000"/>
              </a:lnSpc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1931г.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малострочное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механическое телевидение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5540" name="Picture 4" descr="http://s020.radikal.ru/i712/1703/3b/9258db3161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56809">
            <a:off x="301227" y="2432512"/>
            <a:ext cx="973298" cy="97329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5542" name="Picture 6" descr="Telefunken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99167">
            <a:off x="7884368" y="3068960"/>
            <a:ext cx="1067381" cy="1227187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5544" name="Picture 8" descr="http://www.mediafire.com/imgbnc.php/2ac86d516ca1f32d5e69b31357ae6a08d8459f1e12e9903e9377112a01108eaa5g.jpg?size_id=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19395">
            <a:off x="251520" y="4509120"/>
            <a:ext cx="1008112" cy="907301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30" name="Picture 18" descr="http://ledokol.org/wp-content/uploads/2016/11/fivehiro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79772">
            <a:off x="6846673" y="1746032"/>
            <a:ext cx="1322067" cy="1296144"/>
          </a:xfrm>
          <a:prstGeom prst="rect">
            <a:avLst/>
          </a:prstGeom>
          <a:noFill/>
        </p:spPr>
      </p:pic>
      <p:pic>
        <p:nvPicPr>
          <p:cNvPr id="66566" name="Picture 6" descr="https://pravorub.ru/upload/content/2017/02/13/97bc1dcfeaab88296665e34da6c5cc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365104"/>
            <a:ext cx="1129446" cy="764430"/>
          </a:xfrm>
          <a:prstGeom prst="rect">
            <a:avLst/>
          </a:prstGeom>
          <a:noFill/>
        </p:spPr>
      </p:pic>
      <p:pic>
        <p:nvPicPr>
          <p:cNvPr id="66574" name="Picture 14" descr="http://image2.thematicnews.com/uploads/images/00/00/41/2016/04/25/d50a24f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188392">
            <a:off x="7106721" y="4334847"/>
            <a:ext cx="1452436" cy="2038891"/>
          </a:xfrm>
          <a:prstGeom prst="rect">
            <a:avLst/>
          </a:prstGeom>
          <a:noFill/>
        </p:spPr>
      </p:pic>
      <p:pic>
        <p:nvPicPr>
          <p:cNvPr id="13328" name="Picture 16" descr="http://mtdata.ru/u25/photo9F6D/20985524605-0/orig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87592">
            <a:off x="5685022" y="1547529"/>
            <a:ext cx="1224539" cy="1934052"/>
          </a:xfrm>
          <a:prstGeom prst="rect">
            <a:avLst/>
          </a:prstGeom>
          <a:noFill/>
        </p:spPr>
      </p:pic>
      <p:pic>
        <p:nvPicPr>
          <p:cNvPr id="13326" name="Picture 14" descr="http://www.gelos.ru/2009/bigimages/nb5269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12899">
            <a:off x="5082228" y="2717258"/>
            <a:ext cx="1818873" cy="2851891"/>
          </a:xfrm>
          <a:prstGeom prst="rect">
            <a:avLst/>
          </a:prstGeom>
          <a:noFill/>
        </p:spPr>
      </p:pic>
      <p:pic>
        <p:nvPicPr>
          <p:cNvPr id="66576" name="Picture 16" descr="http://www.tyrant.ru/plakati_ctalin/20pla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2852936"/>
            <a:ext cx="2181380" cy="158417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b="1" dirty="0" smtClean="0"/>
              <a:t>«Даёшь телевидение!» </a:t>
            </a:r>
            <a:r>
              <a:rPr lang="ru-RU" sz="2800" b="1" dirty="0" smtClean="0">
                <a:latin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</a:rPr>
            </a:br>
            <a:r>
              <a:rPr lang="ru-RU" sz="2800" b="1" dirty="0" smtClean="0"/>
              <a:t>Первая пятилетка 1928/29 – 1932/33 годы</a:t>
            </a:r>
            <a:endParaRPr lang="ru-RU" sz="2800" dirty="0"/>
          </a:p>
        </p:txBody>
      </p:sp>
      <p:pic>
        <p:nvPicPr>
          <p:cNvPr id="66562" name="Picture 2" descr="http://static.newauction.ru/offer_images/2015/08/12/05/big/S/sAhZY2xX1Iz/pjatiletku_v_chetyre_goda_vypolnim_sovetskij_plaka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19872" y="1484784"/>
            <a:ext cx="2376264" cy="1659208"/>
          </a:xfrm>
          <a:prstGeom prst="rect">
            <a:avLst/>
          </a:prstGeom>
          <a:noFill/>
        </p:spPr>
      </p:pic>
      <p:pic>
        <p:nvPicPr>
          <p:cNvPr id="66570" name="Picture 10" descr="http://reallystory.com/files/z/532c97cb859387e5ec14674ba52726a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93859">
            <a:off x="1600016" y="1683120"/>
            <a:ext cx="2315742" cy="1814344"/>
          </a:xfrm>
          <a:prstGeom prst="rect">
            <a:avLst/>
          </a:prstGeom>
          <a:noFill/>
        </p:spPr>
      </p:pic>
      <p:pic>
        <p:nvPicPr>
          <p:cNvPr id="66572" name="Picture 12" descr="http://redavantgarde.com/content/placard/1183/1183_bi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9964" y="2204864"/>
            <a:ext cx="1388504" cy="2016224"/>
          </a:xfrm>
          <a:prstGeom prst="rect">
            <a:avLst/>
          </a:prstGeom>
          <a:noFill/>
        </p:spPr>
      </p:pic>
      <p:pic>
        <p:nvPicPr>
          <p:cNvPr id="13316" name="Picture 4" descr="http://fotostarina.ru/file/moskva-v-1930-e-gody-starye-fotografii/4726R_Radiostanciya_im._Mossoveta._Shuhovskaya_bashnya.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87824" y="2852936"/>
            <a:ext cx="2376264" cy="2563485"/>
          </a:xfrm>
          <a:prstGeom prst="rect">
            <a:avLst/>
          </a:prstGeom>
          <a:noFill/>
        </p:spPr>
      </p:pic>
      <p:pic>
        <p:nvPicPr>
          <p:cNvPr id="13318" name="Picture 6" descr="http://cp14.nevsepic.com.ua/185/18417/1385034491-protivreligi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20335058">
            <a:off x="710180" y="3701979"/>
            <a:ext cx="2661717" cy="1844364"/>
          </a:xfrm>
          <a:prstGeom prst="rect">
            <a:avLst/>
          </a:prstGeom>
          <a:noFill/>
        </p:spPr>
      </p:pic>
      <p:pic>
        <p:nvPicPr>
          <p:cNvPr id="13320" name="Picture 8" descr="http://kprfkro.ru/wp-content/uploads/2015/12/Br_289-1024x543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798085">
            <a:off x="4553388" y="4937540"/>
            <a:ext cx="2635216" cy="1397385"/>
          </a:xfrm>
          <a:prstGeom prst="rect">
            <a:avLst/>
          </a:prstGeom>
          <a:noFill/>
        </p:spPr>
      </p:pic>
      <p:pic>
        <p:nvPicPr>
          <p:cNvPr id="13322" name="Picture 10" descr="http://2.bp.blogspot.com/-Ipj770945qg/UKtoo9vOpHI/AAAAAAAALw8/plEKtg2YGyI/s1600/%D0%BF%D0%BB%D0%B0%D0%BA%D0%B0%D1%82%D1%8B+%D0%A1%D0%A1%D0%A1%D0%A0+(4)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20749197">
            <a:off x="1965964" y="4970569"/>
            <a:ext cx="2766690" cy="140766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555776" y="2852936"/>
            <a:ext cx="4104456" cy="2862322"/>
          </a:xfrm>
          <a:prstGeom prst="rect">
            <a:avLst/>
          </a:prstGeom>
          <a:solidFill>
            <a:schemeClr val="tx1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chemeClr val="bg1"/>
                </a:solidFill>
              </a:rPr>
              <a:t>Власть в заботе о телевидении.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1933 год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Постановлением правительства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создан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Всесоюзный Комитет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по радиовещанию и </a:t>
            </a:r>
            <a:r>
              <a:rPr lang="ru-RU" sz="2000" b="1" dirty="0" err="1" smtClean="0">
                <a:solidFill>
                  <a:schemeClr val="bg1"/>
                </a:solidFill>
              </a:rPr>
              <a:t>радиоинформации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solidFill>
                  <a:schemeClr val="bg1"/>
                </a:solidFill>
              </a:rPr>
              <a:t>при Совнаркоме СССР.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Начало телевизионного вещания в СССР</a:t>
            </a:r>
            <a:endParaRPr lang="ru-RU" sz="36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3861048"/>
            <a:ext cx="7924800" cy="216024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1931 – 1941</a:t>
            </a:r>
          </a:p>
          <a:p>
            <a:pPr algn="ctr"/>
            <a:r>
              <a:rPr lang="ru-RU" sz="5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Экспериментальный период: </a:t>
            </a:r>
          </a:p>
          <a:p>
            <a:pPr algn="ctr"/>
            <a:r>
              <a:rPr lang="ru-RU" sz="5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механический и электронный способы телевещания</a:t>
            </a:r>
          </a:p>
          <a:p>
            <a:pPr algn="ctr"/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Вещание по электронному способу </a:t>
            </a:r>
          </a:p>
          <a:p>
            <a:pPr algn="ctr"/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катодной электронно-лучевой трубки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4435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Начало отечественного телевещания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41277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1931 год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Всероссийский электротехнический институт им. В.И. Ленина (Москва)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 И. Катаев  на основе работ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Б.Розинга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В.Зворыкина создаёт  усовершенствованную передающую телевизионную трубку и кинескоп. Эти приборы он называет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радиоглазом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 </a:t>
            </a:r>
          </a:p>
          <a:p>
            <a:endParaRPr lang="ru-RU" dirty="0"/>
          </a:p>
        </p:txBody>
      </p:sp>
      <p:pic>
        <p:nvPicPr>
          <p:cNvPr id="4" name="Picture 10" descr="kataev_sem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84168" y="1484784"/>
            <a:ext cx="1847850" cy="2185988"/>
          </a:xfrm>
          <a:prstGeom prst="rect">
            <a:avLst/>
          </a:prstGeom>
          <a:noFill/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2" descr="http://enciklopediya-tehniki.ru/images/idoblog/upload/92/102906_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4077072"/>
            <a:ext cx="2655114" cy="19780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3851920" y="3573016"/>
            <a:ext cx="49685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1933 год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 В. Шмаковым и П. В. Тимофеевым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создана телевизионная трубка, способная накапливать заряд и переносить изображения с фотокатода на диэлектрическую мишень -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супериконоскоп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Были и другие разработки учёных в области электронного телевидения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19256" cy="108012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51720" y="1340768"/>
            <a:ext cx="6696744" cy="25576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1935 год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Коллективом ленинградских учёных под руководством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Я. А.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Рыфтина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создана 1-я система электронного телевидения.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1937 год, октябрь                     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публичная  демонстрация системы электронного телевидения на УКВ. Четкость – 431 строка. Передачи шли на оборудовании в 240 строк. 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dirty="0" smtClean="0">
              <a:latin typeface="Times New Roman" pitchFamily="18" charset="0"/>
            </a:endParaRPr>
          </a:p>
        </p:txBody>
      </p:sp>
      <p:pic>
        <p:nvPicPr>
          <p:cNvPr id="7" name="Picture 13" descr="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7544" y="1556792"/>
            <a:ext cx="1361113" cy="1944216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 descr="BuxClub Инвестиции. Заработок в Интернете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72502" y="3573016"/>
            <a:ext cx="2306674" cy="1728192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Прямоугольник 8"/>
          <p:cNvSpPr/>
          <p:nvPr/>
        </p:nvSpPr>
        <p:spPr>
          <a:xfrm>
            <a:off x="179512" y="3573016"/>
            <a:ext cx="8712968" cy="41365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b="1" dirty="0" smtClean="0"/>
              <a:t> </a:t>
            </a:r>
            <a:r>
              <a:rPr lang="ru-RU" sz="2000" b="1" dirty="0" smtClean="0"/>
              <a:t>1938 год.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 Опытный телевизионный центр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Ленинградском комитете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радиоинформации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радиовещанию. (ОЛТЦ)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год, 7 июля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ОЛТЦ ,с помощью отечественной аппаратуры,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разработанной в Ленинграде , передана первая телевизионная программа. </a:t>
            </a: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1938 год, август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Регулярное телевещание на Ленинград, ставшее первым регулярным электронным вещанием в России.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dirty="0" smtClean="0"/>
          </a:p>
          <a:p>
            <a:pPr>
              <a:lnSpc>
                <a:spcPct val="90000"/>
              </a:lnSpc>
              <a:buFontTx/>
              <a:buNone/>
            </a:pPr>
            <a:endParaRPr lang="ru-RU" dirty="0" smtClean="0"/>
          </a:p>
          <a:p>
            <a:pPr>
              <a:lnSpc>
                <a:spcPct val="90000"/>
              </a:lnSpc>
              <a:buFontTx/>
              <a:buNone/>
            </a:pPr>
            <a:endParaRPr lang="ru-RU" dirty="0" smtClean="0"/>
          </a:p>
          <a:p>
            <a:pPr>
              <a:lnSpc>
                <a:spcPct val="90000"/>
              </a:lnSpc>
              <a:buFontTx/>
              <a:buNone/>
            </a:pPr>
            <a:endParaRPr lang="ru-RU" dirty="0" smtClean="0"/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260648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Начало отечественного телевещания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Опытный Ленинградский телецентр </a:t>
            </a:r>
            <a:r>
              <a:rPr lang="ru-RU" sz="2400" dirty="0" smtClean="0">
                <a:latin typeface="+mj-lt"/>
              </a:rPr>
              <a:t/>
            </a:r>
            <a:br>
              <a:rPr lang="ru-RU" sz="2400" dirty="0" smtClean="0">
                <a:latin typeface="+mj-lt"/>
              </a:rPr>
            </a:br>
            <a:endParaRPr lang="ru-RU" sz="2400" dirty="0"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44000" y="6206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Одна из первых передач Ленинградского телецентра. Фото: oldsp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4005064"/>
            <a:ext cx="3400474" cy="2232248"/>
          </a:xfrm>
          <a:prstGeom prst="rect">
            <a:avLst/>
          </a:prstGeom>
          <a:noFill/>
          <a:scene3d>
            <a:camera prst="perspectiveHeroicExtremeLef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>
            <a:normAutofit/>
          </a:bodyPr>
          <a:lstStyle/>
          <a:p>
            <a:pPr algn="ctr">
              <a:lnSpc>
                <a:spcPts val="3000"/>
              </a:lnSpc>
            </a:pP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отечественного телевещания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b="1" dirty="0" smtClean="0">
                <a:latin typeface="Times New Roman" pitchFamily="18" charset="0"/>
              </a:rPr>
              <a:t>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Опытный Ленинградский телецентр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4005064"/>
            <a:ext cx="6264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февраля 1939 г. - первый спектакль телевидения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драма Р.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Сандера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«Тайна» о гражданской войне в  Испанской Республике.</a:t>
            </a:r>
          </a:p>
          <a:p>
            <a:pPr algn="ctr"/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Телерепертуар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эстрада, </a:t>
            </a:r>
          </a:p>
          <a:p>
            <a:pPr algn="r"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фрагменты оперных и балетных спектаклей;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детская передача –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Зайкин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дом»;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фотогазеты, 4 номера длительностью до часа.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340768"/>
            <a:ext cx="8280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в СССР электронная телевизионная передача стала и первой студийной программой телевидения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Она состояла из концерта и отрывков различных кинофильмов.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Открылась словами «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Дорогие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радиозрители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!»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Представления о том, как называть людей,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принимающих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телесигнал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стране не было. </a:t>
            </a:r>
          </a:p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дворцах культуры Выборгский, им. Горького, им.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Капранова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др. - несколько телевизоров для коллективного просмотра телепередач.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ts val="3000"/>
              </a:lnSpc>
            </a:pP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отечественного телевещания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100" dirty="0" smtClean="0"/>
              <a:t>Московский телевизионный центр на Шаболов</a:t>
            </a:r>
            <a:r>
              <a:rPr lang="ru-RU" sz="2800" dirty="0" smtClean="0"/>
              <a:t>ке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484784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Строительство Московского телевизионного центра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началось в 1936 г. на улице Шаболовка, рядом с башней, </a:t>
            </a:r>
          </a:p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названной по имени инженера В. Шухова.</a:t>
            </a:r>
          </a:p>
          <a:p>
            <a:pPr>
              <a:lnSpc>
                <a:spcPct val="80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Башня построена в 1919-1922 годах 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передатчика </a:t>
            </a:r>
          </a:p>
          <a:p>
            <a:pPr>
              <a:lnSpc>
                <a:spcPct val="80000"/>
              </a:lnSpc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«Радиостанции имени Коминтерна»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Проектная высота  - 350 метров.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время Гражданской войны - 148,3 метра.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Позже, после установки двух траверз и флагштока,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высота - 160 метров.</a:t>
            </a:r>
          </a:p>
          <a:p>
            <a:pPr>
              <a:lnSpc>
                <a:spcPct val="80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радиотрансляций 19 марта 1922 года.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1938 года передавались телевизионные сигналы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>
              <a:lnSpc>
                <a:spcPct val="80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Регулярные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телетрансляции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 начались 10 марта 1939 года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420888"/>
            <a:ext cx="2106263" cy="266429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отечественного телевещания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/>
              <a:t>Московский телевизионный центр на Шаболовке</a:t>
            </a:r>
            <a:endParaRPr lang="ru-RU" sz="2400" dirty="0"/>
          </a:p>
        </p:txBody>
      </p:sp>
      <p:pic>
        <p:nvPicPr>
          <p:cNvPr id="3" name="Picture 7" descr="hist_tehz_1moscow_shabolo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12160" y="1556792"/>
            <a:ext cx="2736304" cy="2051367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Прямоугольник 3"/>
          <p:cNvSpPr/>
          <p:nvPr/>
        </p:nvSpPr>
        <p:spPr>
          <a:xfrm>
            <a:off x="467544" y="1484784"/>
            <a:ext cx="568863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 – 1938 г.г. Строительство телецентра на Шаболовке.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декабря 1938 года подписан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 о сдаче телецентра.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707904" y="4509120"/>
            <a:ext cx="5112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dirty="0" smtClean="0">
                <a:latin typeface="Times New Roman" pitchFamily="18" charset="0"/>
              </a:rPr>
              <a:t>      </a:t>
            </a:r>
          </a:p>
        </p:txBody>
      </p:sp>
      <p:pic>
        <p:nvPicPr>
          <p:cNvPr id="10" name="Picture 2" descr="http://www.tvmuseum.ru/attach.asp?a_no=1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933056"/>
            <a:ext cx="3312368" cy="20632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Прямоугольник 10"/>
          <p:cNvSpPr/>
          <p:nvPr/>
        </p:nvSpPr>
        <p:spPr>
          <a:xfrm>
            <a:off x="539552" y="3212976"/>
            <a:ext cx="648072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Американское оборудование фирмы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RCA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 Зворыкина и Д.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Сарнова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Павильоны 300 кв. метров.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Три телекамеры.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Возможности монтажа в эфире.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Осветительное оборудование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дистанционным управлением.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Мебель из художественных мастерских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Академии художеств.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Чёткость изображения: 441 строка, затем 625 строк.      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отечественного телевещания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2800" dirty="0" smtClean="0"/>
              <a:t>Московский телевизионный центр на Шаболовке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1556792"/>
            <a:ext cx="2880320" cy="2195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Пробное вещание по электронному способу началось 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 марта 1938 года! 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9 месяцев </a:t>
            </a:r>
          </a:p>
          <a:p>
            <a:pPr>
              <a:lnSpc>
                <a:spcPts val="2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завершения строительства! </a:t>
            </a:r>
          </a:p>
          <a:p>
            <a:endParaRPr lang="ru-RU" sz="2000" dirty="0" smtClean="0"/>
          </a:p>
        </p:txBody>
      </p:sp>
      <p:pic>
        <p:nvPicPr>
          <p:cNvPr id="5" name="Picture 10" descr="Закрыть ок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1872208" cy="176658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Прямоугольник 6"/>
          <p:cNvSpPr/>
          <p:nvPr/>
        </p:nvSpPr>
        <p:spPr>
          <a:xfrm>
            <a:off x="323528" y="3573016"/>
            <a:ext cx="67687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эфир показали фильм режиссёра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Ф.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Эрмлера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«Великий гражданин».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Политическая драма  - история жизни  и версия убийства  видного политического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деятеля большевиков, первого секретаря Ленинградского обкома КПСС  С. М. Кирова.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4" descr="Картинка 6 из 6400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844824"/>
            <a:ext cx="228553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Picture 4" descr="veliki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2708920"/>
            <a:ext cx="2159893" cy="166537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0" name="Picture 4" descr="25b426e68aeacb0565e42b540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3429000"/>
            <a:ext cx="1881071" cy="142261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Picture 4" descr="velikij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4293096"/>
            <a:ext cx="2217423" cy="167538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12" name="Прямоугольник 11"/>
          <p:cNvSpPr/>
          <p:nvPr/>
        </p:nvSpPr>
        <p:spPr>
          <a:xfrm>
            <a:off x="395536" y="5661248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апреля 1938 года вышла первая студийная передача.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68344" y="1628800"/>
            <a:ext cx="1221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Кадры из фильма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-1620688" y="908720"/>
            <a:ext cx="68356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8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96" name="Picture 20" descr="http://cp12.nevsepic.com.ua/5-5/1358321197-0935289-www.nevsepic.com.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27121">
            <a:off x="5474264" y="2373843"/>
            <a:ext cx="2848753" cy="1955319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5794" name="Picture 18" descr="https://martinmitchellsmicrophones.files.wordpress.com/2012/06/stalin-with-sm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2488">
            <a:off x="911191" y="2438276"/>
            <a:ext cx="3385284" cy="187220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93890" name="Picture 2" descr="http://buch.ru/buch/pic/i_stalin-i_stalin_komplekt_iz_12_knig_otchetnyj_doklad_na_xviii_sezde_partii_o_rabote_ck_vkp_b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2132856"/>
            <a:ext cx="1476672" cy="2269033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</p:pic>
      <p:pic>
        <p:nvPicPr>
          <p:cNvPr id="75798" name="Picture 22" descr="http://pimg.mycdn.me/getImage?disableStub=true&amp;type=VIDEO_S_720&amp;url=http%3A%2F%2Fvdp.mycdn.me%2FgetImage%3Fid%3D5014422803%26idx%3D30%26thumbType%3D47%26i%3D1&amp;signatureToken=42Zi1lzTBnVcmZ9iMhbL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4653136"/>
            <a:ext cx="3888432" cy="199379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5788" name="Picture 12" descr="http://calc.fhost.ru/img/books_covers/10125453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19058">
            <a:off x="7861363" y="4372832"/>
            <a:ext cx="1020714" cy="144343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отечественного телевещания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Московский телевизионный центр на Шаболовке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412776"/>
            <a:ext cx="82089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Регулярное  вещание по «высокочастотному способу» открылось </a:t>
            </a:r>
          </a:p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марта 1939 года демонстрацией хроникального фильма о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XVIII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съезде ВКП(б). </a:t>
            </a:r>
          </a:p>
        </p:txBody>
      </p:sp>
      <p:pic>
        <p:nvPicPr>
          <p:cNvPr id="75784" name="Picture 8" descr="http://www.vnikitskom.ru/antique/images/lots/cache/31-284-1266-178-05285803_m_600x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005064"/>
            <a:ext cx="2783122" cy="182758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5786" name="Picture 10" descr="http://a4format.ru/index_pic.php?data=photos/4234801f.jpg&amp;percenta=1.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22143">
            <a:off x="584053" y="4158427"/>
            <a:ext cx="2342174" cy="184482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75790" name="Picture 14" descr="https://www.litmir.me/BookBinary/538425/1459518408/i_001.jpg/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4221088"/>
            <a:ext cx="3316904" cy="1872208"/>
          </a:xfrm>
          <a:prstGeom prst="rect">
            <a:avLst/>
          </a:prstGeom>
          <a:noFill/>
          <a:effectLst/>
        </p:spPr>
      </p:pic>
      <p:pic>
        <p:nvPicPr>
          <p:cNvPr id="75792" name="Picture 16" descr="http://cp12.nevsepic.com.ua/5-5/1358321200-0935264-www.nevsepic.com.ua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5013176"/>
            <a:ext cx="2219527" cy="151216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4" name="Прямоугольник 13"/>
          <p:cNvSpPr/>
          <p:nvPr/>
        </p:nvSpPr>
        <p:spPr>
          <a:xfrm rot="21100388">
            <a:off x="450267" y="5952195"/>
            <a:ext cx="24922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А.А.Фадеев, М.А.Шолохов </a:t>
            </a:r>
          </a:p>
          <a:p>
            <a:r>
              <a:rPr lang="ru-RU" sz="1600" dirty="0" smtClean="0"/>
              <a:t>на X</a:t>
            </a:r>
            <a:r>
              <a:rPr lang="en-US" sz="1600" dirty="0" smtClean="0"/>
              <a:t>V</a:t>
            </a:r>
            <a:r>
              <a:rPr lang="ru-RU" sz="1600" dirty="0" smtClean="0"/>
              <a:t>II</a:t>
            </a:r>
            <a:r>
              <a:rPr lang="en-US" sz="1600" dirty="0" smtClean="0"/>
              <a:t>I</a:t>
            </a:r>
            <a:r>
              <a:rPr lang="ru-RU" sz="1600" dirty="0" smtClean="0"/>
              <a:t> съезде КПСС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3218"/>
            <a:ext cx="8219256" cy="10155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даёт знание истории телевидения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420888"/>
            <a:ext cx="8784976" cy="195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взаимосвязи телевидения и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социально-политических процессов в обществе</a:t>
            </a:r>
          </a:p>
          <a:p>
            <a:pPr lvl="1" algn="ctr">
              <a:lnSpc>
                <a:spcPts val="1500"/>
              </a:lnSpc>
              <a:spcBef>
                <a:spcPct val="0"/>
              </a:spcBef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500"/>
              </a:lnSpc>
              <a:buFont typeface="Wingdings" pitchFamily="2" charset="2"/>
              <a:buChar char="Ø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знания прошлого  осознанно экстраполировать общественно-политическую ситуацию на телевизионный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контент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ts val="1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oins.su/forum/uploads/2016/10/28/post-19488-0-69760400-147768361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46126">
            <a:off x="5428142" y="3619487"/>
            <a:ext cx="1728192" cy="13306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" name="Рисунок 9" descr="Закрыть окно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7115">
            <a:off x="6201879" y="4944406"/>
            <a:ext cx="2520280" cy="151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2" name="Рисунок 11" descr="Закрыть окно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38169">
            <a:off x="7083693" y="3926477"/>
            <a:ext cx="1583633" cy="1151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34" name="Picture 10" descr="Закрыть окно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4869160"/>
            <a:ext cx="2219777" cy="14847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 descr="Закрыть окно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25046">
            <a:off x="533740" y="3996355"/>
            <a:ext cx="1640974" cy="136815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отечественного телевещания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Московский телевизионный центр на Шаболовке</a:t>
            </a:r>
            <a:endParaRPr lang="ru-RU" sz="2800" dirty="0"/>
          </a:p>
        </p:txBody>
      </p:sp>
      <p:pic>
        <p:nvPicPr>
          <p:cNvPr id="11" name="Рисунок 10" descr="Закрыть окно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149245">
            <a:off x="999937" y="5155032"/>
            <a:ext cx="1651930" cy="1195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3" name="Рисунок 12" descr="Закрыть окно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861965">
            <a:off x="2037786" y="3757063"/>
            <a:ext cx="1881251" cy="142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26" name="Picture 2" descr="http://img15.nnm.me/b/d/e/5/6/3fe4509cfac5a3618e715eb187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07904" y="3573016"/>
            <a:ext cx="1872208" cy="132895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032" name="Picture 8" descr="http://s002.radikal.ru/i200/1410/f3/f0f2221f36f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44181" y="5013176"/>
            <a:ext cx="1744231" cy="136815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" name="Прямоугольник 2"/>
          <p:cNvSpPr/>
          <p:nvPr/>
        </p:nvSpPr>
        <p:spPr>
          <a:xfrm>
            <a:off x="179512" y="1484784"/>
            <a:ext cx="87849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Программы – пять дней в неделю.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Спектакль плюс кино, выступление режиссёра, писателя,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общественного деятеля.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большая общественно-политическая передача, посвященная 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20-летию Первой Конной армии, состоялась 11 ноября 1939 года.</a:t>
            </a:r>
          </a:p>
          <a:p>
            <a:pPr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Летом 1940 года появляются информационные сообщения, которые читал диктор радио. Повторение выпусков «Последних известий» по радио.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8" name="Picture 12" descr="http://static1.repo.aif.ru/1/66/726853/c/e2b36dc5ad33b336beeb5af927e3f0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19" y="4797152"/>
            <a:ext cx="2161087" cy="14350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0900" name="Picture 4" descr="http://lampoviedushi.ru/radikal/images/556140157488770089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797152"/>
            <a:ext cx="1944216" cy="12961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1636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отечественного телевещания </a:t>
            </a: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2800" dirty="0" smtClean="0"/>
              <a:t>Первые телевизоры</a:t>
            </a:r>
            <a:endParaRPr lang="ru-RU" sz="2800" dirty="0"/>
          </a:p>
        </p:txBody>
      </p:sp>
      <p:pic>
        <p:nvPicPr>
          <p:cNvPr id="80898" name="Picture 2" descr="http://rw6ase.narod.ru/00/tw1/tk1_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24328" y="4437112"/>
            <a:ext cx="1224136" cy="17688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0904" name="Picture 8" descr="http://rw6ase.narod.ru/00/tw/17tn1_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797152"/>
            <a:ext cx="1166609" cy="14602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0906" name="Picture 10" descr="http://radiotrician.ru/17tn3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4869160"/>
            <a:ext cx="1826385" cy="133934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Прямоугольник 7"/>
          <p:cNvSpPr/>
          <p:nvPr/>
        </p:nvSpPr>
        <p:spPr>
          <a:xfrm>
            <a:off x="2195736" y="6237312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17ТН-3 1939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6237312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17ТН-1 1940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72200" y="6165304"/>
            <a:ext cx="1440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ТК-1 1938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83968" y="6237312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 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"ВРК 1937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395536" y="1315507"/>
            <a:ext cx="828092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Производство первых телевизоров на базе катодной электронно-лучевой трубки велось в Ленинграде.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	В экспериментальных мастерских ВНИИТ в 1937 г выпущено 20 опытных телевизор ВРК,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в 1939 г. малые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серии настольных телевизоров - ''17ТН-3'' горизонтальной конструкции.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	Ленинградский завод им. Козицкого выпустил консольный телевизор ТК-1 в 1939 году. 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	Первым предприятием, ориентированном на массовый выпуск телевизоров, был заводе ''Радист''. Здесь в конце 1939,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был создан серийный настольный телевизор ''17ТН-1''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	До войны завод выпустил 2000 моделей.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отечественного телевещания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Первое кабельное телевидение</a:t>
            </a:r>
            <a:endParaRPr lang="ru-RU" sz="2800" dirty="0"/>
          </a:p>
        </p:txBody>
      </p:sp>
      <p:pic>
        <p:nvPicPr>
          <p:cNvPr id="82946" name="Picture 2" descr="http://itd0.mycdn.me/image?id=848865858315&amp;t=20&amp;plc=WEB&amp;tkn=*daPasCFUU2ORnPvszPYyQXbZJe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276872"/>
            <a:ext cx="1429191" cy="224216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14" descr="http://c.pastvu.com/_p/d/7/0/c/70c216b72b4c8653945ca3c2272a13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3" y="2492896"/>
            <a:ext cx="3414025" cy="187220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467544" y="4480521"/>
            <a:ext cx="820891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Оборудован в Москве.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Петровский бульвар,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 17 .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Бывший дом виноторговца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Депре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. (1902 г. Арх. .Р.И.Клейн)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Телевизионное изображение принималось высококачественной аппаратурой и транслировалось по кабелю в 30 квартир,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где были установлены упрощенные абонентские телевизоры АТП-1 производства Александровского завода.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82949" name="Picture 5" descr="http://mostreet.ru/wp-content/uploads/2015/03/Petrovskiy-bulvar-dom-17_1-2015_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3137" y="2485875"/>
            <a:ext cx="2727881" cy="18072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Прямоугольник 7"/>
          <p:cNvSpPr/>
          <p:nvPr/>
        </p:nvSpPr>
        <p:spPr>
          <a:xfrm>
            <a:off x="467544" y="1556792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В январе 1939 года начал работать приемный телевизионный трансляционный узел, разработанный в НИИ связи</a:t>
            </a:r>
            <a:r>
              <a:rPr lang="ru-RU" sz="2000" dirty="0" smtClean="0">
                <a:ea typeface="Calibri" pitchFamily="34" charset="0"/>
                <a:cs typeface="Times New Roman" pitchFamily="18" charset="0"/>
              </a:rPr>
              <a:t>.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</a:rPr>
              <a:t>Телефикация</a:t>
            </a:r>
            <a:r>
              <a:rPr lang="ru-RU" sz="3200" b="1" dirty="0" smtClean="0">
                <a:latin typeface="Times New Roman" pitchFamily="18" charset="0"/>
              </a:rPr>
              <a:t> страны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996952"/>
            <a:ext cx="80648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1936 год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начало разработки плана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телефикации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страны.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Центральным звеном телевизионной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системы СССР должен был стать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Дворец Советов  (проектировался  с 1931 года).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проекте предусмотрен:</a:t>
            </a: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большой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двухпрограммный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телецентр, </a:t>
            </a:r>
          </a:p>
          <a:p>
            <a:pPr algn="ctr">
              <a:lnSpc>
                <a:spcPct val="80000"/>
              </a:lnSpc>
              <a:buFontTx/>
              <a:buChar char="-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внутренняя система кабельного телевидения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 тыс. абонентов. </a:t>
            </a:r>
          </a:p>
          <a:p>
            <a:pPr>
              <a:lnSpc>
                <a:spcPct val="80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высоте 420 метров предполагалось встроить антенны телепередатчиков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статую В.И.Ленина</a:t>
            </a:r>
          </a:p>
        </p:txBody>
      </p:sp>
      <p:pic>
        <p:nvPicPr>
          <p:cNvPr id="78850" name="Picture 2" descr="http://res.publicdomainfiles.com/pdf_view/69/139286592158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268760"/>
            <a:ext cx="2341482" cy="187220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8852" name="Picture 4" descr="https://media.vashdosug.ru/media/129718/560x292/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5784" y="3212977"/>
            <a:ext cx="2352431" cy="1224136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8854" name="Picture 6" descr="http://way2day.com/wp-content/uploads/2015/08/Vid-s-pamyatnika-Lenina-m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052736"/>
            <a:ext cx="4104456" cy="1570816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</a:rPr>
              <a:t>Телефикация</a:t>
            </a:r>
            <a:r>
              <a:rPr lang="ru-RU" sz="3200" b="1" dirty="0" smtClean="0">
                <a:latin typeface="Times New Roman" pitchFamily="18" charset="0"/>
              </a:rPr>
              <a:t> страны</a:t>
            </a:r>
            <a:endParaRPr lang="ru-RU" sz="3200" dirty="0"/>
          </a:p>
        </p:txBody>
      </p:sp>
      <p:pic>
        <p:nvPicPr>
          <p:cNvPr id="79874" name="Picture 2" descr="http://minchanin.esmasoft.com/maps/ussr1939/maps/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4744"/>
            <a:ext cx="7920880" cy="54924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TextBox 3"/>
          <p:cNvSpPr txBox="1"/>
          <p:nvPr/>
        </p:nvSpPr>
        <p:spPr>
          <a:xfrm>
            <a:off x="827584" y="2132856"/>
            <a:ext cx="7632848" cy="361945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 smtClean="0">
                <a:ea typeface="Segoe UI" pitchFamily="34" charset="0"/>
                <a:cs typeface="Segoe UI" pitchFamily="34" charset="0"/>
              </a:rPr>
              <a:t>1939 год, март.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dirty="0" smtClean="0">
                <a:ea typeface="Segoe UI" pitchFamily="34" charset="0"/>
                <a:cs typeface="Segoe UI" pitchFamily="34" charset="0"/>
              </a:rPr>
              <a:t>«План </a:t>
            </a:r>
            <a:r>
              <a:rPr lang="ru-RU" sz="2000" b="1" dirty="0" err="1" smtClean="0">
                <a:ea typeface="Segoe UI" pitchFamily="34" charset="0"/>
                <a:cs typeface="Segoe UI" pitchFamily="34" charset="0"/>
              </a:rPr>
              <a:t>телефикации</a:t>
            </a:r>
            <a:r>
              <a:rPr lang="ru-RU" sz="2000" b="1" dirty="0" smtClean="0">
                <a:ea typeface="Segoe UI" pitchFamily="34" charset="0"/>
                <a:cs typeface="Segoe UI" pitchFamily="34" charset="0"/>
              </a:rPr>
              <a:t> СССР» одобрен XVIII съездом ВКП(б).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 smtClean="0">
              <a:solidFill>
                <a:schemeClr val="bg1"/>
              </a:solidFill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На развитие телевидения выделялось 100 </a:t>
            </a:r>
            <a:r>
              <a:rPr lang="ru-RU" sz="2000" dirty="0" err="1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млн</a:t>
            </a:r>
            <a:r>
              <a:rPr lang="ru-RU" sz="2000" dirty="0" smtClean="0">
                <a:solidFill>
                  <a:schemeClr val="bg1"/>
                </a:solidFill>
                <a:ea typeface="Segoe UI" pitchFamily="34" charset="0"/>
                <a:cs typeface="Segoe UI" pitchFamily="34" charset="0"/>
              </a:rPr>
              <a:t> рублей</a:t>
            </a:r>
            <a:r>
              <a:rPr lang="ru-RU" sz="2000" dirty="0" smtClean="0">
                <a:solidFill>
                  <a:srgbClr val="424242"/>
                </a:solidFill>
                <a:ea typeface="Segoe UI" pitchFamily="34" charset="0"/>
                <a:cs typeface="Segoe UI" pitchFamily="34" charset="0"/>
              </a:rPr>
              <a:t>.</a:t>
            </a:r>
            <a:endParaRPr lang="ru-RU" sz="2000" dirty="0" smtClean="0"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ru-RU" sz="2000" dirty="0" smtClean="0"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 smtClean="0">
                <a:ea typeface="Segoe UI" pitchFamily="34" charset="0"/>
                <a:cs typeface="Segoe UI" pitchFamily="34" charset="0"/>
              </a:rPr>
              <a:t>План предусматривал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 smtClean="0">
                <a:ea typeface="Segoe UI" pitchFamily="34" charset="0"/>
                <a:cs typeface="Segoe UI" pitchFamily="34" charset="0"/>
              </a:rPr>
              <a:t>	- строительство телецентров в 10 крупнейших 	  городах;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 smtClean="0">
                <a:ea typeface="Segoe UI" pitchFamily="34" charset="0"/>
                <a:cs typeface="Segoe UI" pitchFamily="34" charset="0"/>
              </a:rPr>
              <a:t>	- охват </a:t>
            </a:r>
            <a:r>
              <a:rPr lang="ru-RU" sz="2000" dirty="0" err="1" smtClean="0">
                <a:ea typeface="Segoe UI" pitchFamily="34" charset="0"/>
                <a:cs typeface="Segoe UI" pitchFamily="34" charset="0"/>
              </a:rPr>
              <a:t>двухпрограммным</a:t>
            </a:r>
            <a:r>
              <a:rPr lang="ru-RU" sz="2000" dirty="0" smtClean="0">
                <a:ea typeface="Segoe UI" pitchFamily="34" charset="0"/>
                <a:cs typeface="Segoe UI" pitchFamily="34" charset="0"/>
              </a:rPr>
              <a:t> телевещанием всего 	  населения страны с помощью домовых  кабельных 	сетей. 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 smtClean="0">
              <a:ea typeface="Segoe UI" pitchFamily="34" charset="0"/>
              <a:cs typeface="Segoe UI" pitchFamily="34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dirty="0" smtClean="0">
                <a:ea typeface="Segoe UI" pitchFamily="34" charset="0"/>
                <a:cs typeface="Segoe UI" pitchFamily="34" charset="0"/>
              </a:rPr>
              <a:t>Великая Отечественная война задержала реализацию этого плана</a:t>
            </a:r>
            <a:r>
              <a:rPr lang="ru-RU" sz="2400" b="1" dirty="0" smtClean="0">
                <a:ea typeface="Segoe UI" pitchFamily="34" charset="0"/>
                <a:cs typeface="Segoe UI" pitchFamily="34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/>
              <a:t>Великая Отечественная война</a:t>
            </a:r>
            <a:endParaRPr lang="ru-RU" sz="3200" dirty="0"/>
          </a:p>
        </p:txBody>
      </p:sp>
      <p:pic>
        <p:nvPicPr>
          <p:cNvPr id="1026" name="Picture 2" descr="http://transphoto.ru/photo/02/85/67/2856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0545" y="1556792"/>
            <a:ext cx="2190184" cy="12961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395536" y="1412776"/>
            <a:ext cx="61926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годы Великой Отечественной войны телевидение в СССР не функционировало. Оборудование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Шаболовского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телецентра было эвакуировано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г. Свердловск (ныне Екатеринбург).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 descr="Закрыть ок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852936"/>
            <a:ext cx="1224136" cy="17599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5" descr="http://kazanreporter.ru/uploads/pictures/5714bdc78e34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691680" y="5733256"/>
            <a:ext cx="5362299" cy="864096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91680" y="2780928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Руководил эвакуацией и возвращением оборудования А. И.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Сальман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763688" y="3922023"/>
            <a:ext cx="45365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ahoma" pitchFamily="34" charset="0"/>
              </a:rPr>
              <a:t>. </a:t>
            </a:r>
            <a:endParaRPr lang="ru-RU" dirty="0" smtClean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Tahom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12" name="Picture 7" descr="BuxClub Инвестиции. Заработок в Интернете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876256" y="3429000"/>
            <a:ext cx="1800200" cy="1348735"/>
          </a:xfrm>
          <a:prstGeom prst="rect">
            <a:avLst/>
          </a:prstGeom>
          <a:noFill/>
          <a:ln w="12700"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Прямоугольник 12"/>
          <p:cNvSpPr/>
          <p:nvPr/>
        </p:nvSpPr>
        <p:spPr>
          <a:xfrm>
            <a:off x="539552" y="4581128"/>
            <a:ext cx="82089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бывшего Опытного ленинградского телецентра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велась передача информации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радиолокаторов непосредственно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командный пункт. Телеприемники были установлены прямо перед командующими зенитной артиллерией и истребительной авиации ПВО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91680" y="357301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ahoma" pitchFamily="34" charset="0"/>
              </a:rPr>
              <a:t>В Ленинграде телецентр сначала был закрыт, а затем переоборудован 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ahoma" pitchFamily="34" charset="0"/>
              </a:rPr>
              <a:t>для военных нужд.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53218"/>
            <a:ext cx="8147248" cy="101554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Великая Отечественная война</a:t>
            </a: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877272"/>
            <a:ext cx="87129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https://ok.ru/video/14484638448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628" name="Picture 4" descr="http://i.mycdn.me/image?id=833810195182&amp;t=50&amp;plc=WEB&amp;tkn=*k9aKceD8IvrMhW-wHD6Bo5ITLJ0&amp;fn=external_8"/>
          <p:cNvPicPr>
            <a:picLocks noChangeAspect="1" noChangeArrowheads="1"/>
          </p:cNvPicPr>
          <p:nvPr/>
        </p:nvPicPr>
        <p:blipFill>
          <a:blip r:embed="rId3" cstate="print"/>
          <a:srcRect l="6300" t="3733" r="7601"/>
          <a:stretch>
            <a:fillRect/>
          </a:stretch>
        </p:blipFill>
        <p:spPr bwMode="auto">
          <a:xfrm>
            <a:off x="2051720" y="2420888"/>
            <a:ext cx="4896544" cy="307957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79512" y="1628800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Телевидение под знаком свастики</a:t>
            </a:r>
            <a:endParaRPr lang="ru-RU" sz="2800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Послевоенная история отечественного телевидения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Восстановительно-экпериментальный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период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1944 -1951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Исторический фон</a:t>
            </a:r>
            <a:br>
              <a:rPr lang="ru-RU" sz="3200" dirty="0" smtClean="0"/>
            </a:br>
            <a:r>
              <a:rPr lang="ru-RU" sz="2800" dirty="0" smtClean="0"/>
              <a:t>1944 -1951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/>
              <a:t>В эти годы:</a:t>
            </a:r>
            <a:endParaRPr lang="ru-RU" sz="3200" dirty="0"/>
          </a:p>
        </p:txBody>
      </p:sp>
      <p:sp>
        <p:nvSpPr>
          <p:cNvPr id="384001" name="Rectangle 1"/>
          <p:cNvSpPr>
            <a:spLocks noChangeArrowheads="1"/>
          </p:cNvSpPr>
          <p:nvPr/>
        </p:nvSpPr>
        <p:spPr bwMode="auto">
          <a:xfrm>
            <a:off x="323528" y="1484784"/>
            <a:ext cx="864096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В ночь на 1 января 1944 г. впервые прозвучал </a:t>
            </a:r>
          </a:p>
          <a:p>
            <a:pPr marL="0" marR="0" lvl="0" indent="0" algn="ctr" defTabSz="9144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Times New Roman" pitchFamily="18" charset="0"/>
              </a:rPr>
              <a:t>государственный гимн СССР на музыку А. Александрова</a:t>
            </a:r>
          </a:p>
          <a:p>
            <a:pPr algn="ctr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Завершение Великой Отечественной войны:</a:t>
            </a:r>
          </a:p>
          <a:p>
            <a:pPr algn="ctr" fontAlgn="base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27.01. 44.  Снятие блокады Ленинграда; </a:t>
            </a:r>
          </a:p>
          <a:p>
            <a:pPr algn="ctr" fontAlgn="base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выход советских войск к границе СССР в районе реки Прут; освобождение Европы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мая 1945  В Берлине над рейхстагом водружено Знамя Победы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мая - В Берлине подписан акт о безоговорочной капитуляции Германии во Второй мировой войне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.06.45 Парад Победы на Красной площади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командованием маршала Г. Жукова.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 .06.45 Учреждено звание Генералиссимус Советского Союза.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Первым и единственным обладателем этого звания стал И. В. Сталин.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6-9.08.45 Американская атомная бомбардировка японских городов Хиросима и Нагасаки. Погибло 74 тысячи человек.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14.08.45  Капитуляция Японии.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02.09.45 завершение Второй мировой войны.</a:t>
            </a:r>
          </a:p>
          <a:p>
            <a:pPr algn="ctr">
              <a:buFont typeface="Wingdings" pitchFamily="2" charset="2"/>
              <a:buChar char="Ø"/>
            </a:pP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Wingdings" pitchFamily="2" charset="2"/>
              <a:buChar char="Ø"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20.11.45 Начало Нюрнбергского процесса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pPr lvl="0" fontAlgn="base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/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2700808" y="2276872"/>
            <a:ext cx="2700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38400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smtClean="0">
                <a:ln>
                  <a:noFill/>
                </a:ln>
                <a:solidFill>
                  <a:srgbClr val="666666"/>
                </a:solidFill>
                <a:effectLst/>
                <a:latin typeface="Calibri" pitchFamily="34" charset="0"/>
                <a:ea typeface="Calibri" pitchFamily="34" charset="0"/>
                <a:cs typeface="Arial" pitchFamily="34" charset="0"/>
              </a:rPr>
              <a:t>По Москве проведены 55 тысяч немецких военнопленных.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9796" name="Picture 4" descr="http://grandwallpapers.net/photo/1941-1945-192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3786">
            <a:off x="6943849" y="377766"/>
            <a:ext cx="1650355" cy="1031472"/>
          </a:xfrm>
          <a:prstGeom prst="rect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Исторический фон</a:t>
            </a:r>
            <a:br>
              <a:rPr lang="ru-RU" sz="3200" dirty="0" smtClean="0"/>
            </a:br>
            <a:r>
              <a:rPr lang="ru-RU" sz="2800" dirty="0" smtClean="0"/>
              <a:t>1944 -1951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/>
              <a:t>В эти годы: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556793"/>
            <a:ext cx="7776864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 smtClean="0"/>
          </a:p>
        </p:txBody>
      </p:sp>
      <p:pic>
        <p:nvPicPr>
          <p:cNvPr id="449539" name="Picture 3" descr="http://krasvozduh.ru/wp-content/uploads/2015/12/Aleksandr-Ivanovich-Pokryishkin-posle-nagrazhdeniya-tretey-zvezdoy-geroya-Sovetskogo-Soyu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79360">
            <a:off x="7829900" y="1759651"/>
            <a:ext cx="797514" cy="113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9541" name="Picture 5" descr="http://ekogradmoscow.ru/images/Olga_Coba/_Oreshkin_/Vrag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09596">
            <a:off x="617715" y="1545437"/>
            <a:ext cx="811404" cy="1180224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9543" name="Picture 7" descr="http://nwapa.spb.ru/sajt_ibo/vistavki/VOV/images/028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07344">
            <a:off x="529350" y="2876016"/>
            <a:ext cx="1091265" cy="1394740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619672" y="4653136"/>
            <a:ext cx="2777137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июля 1945.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 Солженицын осуждён на 8 лет исправительно-трудовых лагерей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антисоветскую пропаганду</a:t>
            </a:r>
            <a:r>
              <a:rPr lang="ru-RU" sz="2000" i="1" dirty="0" smtClean="0"/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1720" y="3645024"/>
            <a:ext cx="67687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ночь на 18 мая 1944г.  около 200 тыс. крымских татар, болгар, греков   вывезено  на поселение в районы  </a:t>
            </a:r>
          </a:p>
          <a:p>
            <a:pPr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Средней Азии, </a:t>
            </a:r>
            <a:r>
              <a:rPr lang="ru-RU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Приуралья</a:t>
            </a: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Верхнего Поволжья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475656" y="1484784"/>
            <a:ext cx="6267678" cy="2421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 1944. Лётчику И. Н.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Кожедубу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присвоено звание Героя Советского Союза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Сентябрь 1944. Лётчик А.И.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Покрышкин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стал первым трижды Героем Советского Союза.</a:t>
            </a:r>
          </a:p>
          <a:p>
            <a:pPr algn="ctr">
              <a:lnSpc>
                <a:spcPts val="20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Май 1944. Совнарком СССР принял постановление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 восстановлении индивидуального жилого фонда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районах, освобожденных от фашистов</a:t>
            </a:r>
          </a:p>
          <a:p>
            <a:endParaRPr lang="ru-RU" dirty="0"/>
          </a:p>
        </p:txBody>
      </p:sp>
      <p:pic>
        <p:nvPicPr>
          <p:cNvPr id="449545" name="Picture 9" descr="https://cs4.pikabu.ru/post_img/2016/05/21/6/og_og_14638241202858769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509120"/>
            <a:ext cx="3715061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9547" name="Picture 11" descr="http://cdn.fishki.net/upload/post/2017/07/22/2342328/1-ziv5mmyyma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77110" flipH="1">
            <a:off x="577757" y="4577553"/>
            <a:ext cx="1230734" cy="1872208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http://grandwallpapers.net/photo/1941-1945-1920x12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13786">
            <a:off x="7222982" y="434353"/>
            <a:ext cx="1433061" cy="895663"/>
          </a:xfrm>
          <a:prstGeom prst="rect">
            <a:avLst/>
          </a:prstGeom>
          <a:noFill/>
          <a:ln w="19050">
            <a:solidFill>
              <a:schemeClr val="tx2">
                <a:lumMod val="1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53218"/>
            <a:ext cx="8075240" cy="943534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Что даёт знание истории телевидения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204864"/>
            <a:ext cx="8784976" cy="2464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000"/>
              </a:lnSpc>
              <a:spcBef>
                <a:spcPct val="0"/>
              </a:spcBef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взаимосвязи телевидения и </a:t>
            </a:r>
            <a:endParaRPr lang="en-US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spcBef>
                <a:spcPct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социально-политических процессов в обществе</a:t>
            </a:r>
          </a:p>
          <a:p>
            <a:pPr lvl="1" algn="ctr">
              <a:lnSpc>
                <a:spcPts val="1500"/>
              </a:lnSpc>
              <a:spcBef>
                <a:spcPct val="0"/>
              </a:spcBef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основе знания прошлого  осознанно экстраполировать общественно-политическую ситуацию на телевизионный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контент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1500"/>
              </a:lnSpc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500"/>
              </a:lnSpc>
              <a:buFont typeface="Wingdings" pitchFamily="2" charset="2"/>
              <a:buChar char="Ø"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Понимание места и роли телевидения в системе 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algn="ctr">
              <a:lnSpc>
                <a:spcPts val="25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массовых коммуникаций и СМИ</a:t>
            </a:r>
          </a:p>
          <a:p>
            <a:pPr lvl="1">
              <a:lnSpc>
                <a:spcPts val="2500"/>
              </a:lnSpc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66" name="Picture 6" descr="http://bigbilet.ru/images/photo/large/13/2757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15556">
            <a:off x="7103127" y="3546326"/>
            <a:ext cx="1707774" cy="1135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Исторический фон</a:t>
            </a:r>
            <a:br>
              <a:rPr lang="ru-RU" sz="3200" dirty="0" smtClean="0"/>
            </a:br>
            <a:r>
              <a:rPr lang="ru-RU" sz="2800" dirty="0" smtClean="0"/>
              <a:t>1944 -1951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/>
              <a:t>В эти годы: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581128"/>
            <a:ext cx="8496944" cy="913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000"/>
              </a:lnSpc>
            </a:pPr>
            <a:endParaRPr lang="ru-RU" dirty="0" smtClean="0"/>
          </a:p>
          <a:p>
            <a:pPr>
              <a:lnSpc>
                <a:spcPts val="2000"/>
              </a:lnSpc>
            </a:pPr>
            <a:endParaRPr lang="ru-RU" dirty="0" smtClean="0"/>
          </a:p>
        </p:txBody>
      </p:sp>
      <p:pic>
        <p:nvPicPr>
          <p:cNvPr id="450562" name="Picture 2" descr="https://img-fotki.yandex.ru/get/25407/119319383.203/0_9a2d2_9812802a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37445">
            <a:off x="7259305" y="1768125"/>
            <a:ext cx="1621273" cy="1181502"/>
          </a:xfrm>
          <a:prstGeom prst="roundRect">
            <a:avLst>
              <a:gd name="adj" fmla="val 16667"/>
            </a:avLst>
          </a:prstGeom>
          <a:ln>
            <a:solidFill>
              <a:schemeClr val="bg2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0564" name="Picture 4" descr="http://www.stihi.ru/pics/2016/03/17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09878">
            <a:off x="344593" y="2617308"/>
            <a:ext cx="1561992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187624" y="1484784"/>
            <a:ext cx="6158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26.03.1947 Издан указ об отмене смертной казни</a:t>
            </a:r>
            <a:r>
              <a:rPr lang="ru-RU" dirty="0" smtClean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536" y="1916832"/>
            <a:ext cx="6703117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16.05.1947 Вышел фильм «Золушка» Н.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Кошеверовой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ролях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Я.Жеймо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Консовский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Э. Гарин, Ф. Раневская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979712" y="2708920"/>
            <a:ext cx="691276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2.07.1947 Вышла музыкальная комедия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«Весна» Г. Александрова.  В ролях Л. Орлова, Н. Черкасов, </a:t>
            </a:r>
          </a:p>
          <a:p>
            <a:pPr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также Ф. Раневская, Р. Плятт, Р. Зелёная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827584" y="3717032"/>
            <a:ext cx="6408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15.05.1948 - Первое выступление женского хореографического ансамбля «Берёзка». Организатор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и художественный руководитель Н. Надеждина.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9632" y="4725144"/>
            <a:ext cx="8568952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27.05 1949. В Москве закрыт Камерный театр А. Таирова,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«который на деле являлся носителем буржуазно-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космополитических и формалистических тенденций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не сумел твердо встать на путь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социалистического искусства»</a:t>
            </a: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68" name="Picture 8" descr="https://b1.culture.ru/c/1004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67019">
            <a:off x="368995" y="4707397"/>
            <a:ext cx="1798600" cy="1198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251520" y="6165304"/>
            <a:ext cx="864096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.03. 1949. Депортация нескольких тысяч жителей Латвии в Сибирь</a:t>
            </a:r>
          </a:p>
        </p:txBody>
      </p:sp>
      <p:pic>
        <p:nvPicPr>
          <p:cNvPr id="14" name="Picture 2" descr="http://900igr.net/datas/istorija/SSSR-v-30-gody/0007-007-SSSR-v-30-god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32656"/>
            <a:ext cx="1440160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Исторический фон</a:t>
            </a:r>
            <a:br>
              <a:rPr lang="ru-RU" sz="3200" dirty="0" smtClean="0"/>
            </a:br>
            <a:r>
              <a:rPr lang="ru-RU" sz="2800" dirty="0" smtClean="0"/>
              <a:t>1944 -1951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/>
              <a:t>В эти годы:</a:t>
            </a:r>
            <a:endParaRPr lang="ru-RU" sz="3200" dirty="0"/>
          </a:p>
        </p:txBody>
      </p:sp>
      <p:sp>
        <p:nvSpPr>
          <p:cNvPr id="451585" name="Rectangle 1"/>
          <p:cNvSpPr>
            <a:spLocks noChangeArrowheads="1"/>
          </p:cNvSpPr>
          <p:nvPr/>
        </p:nvSpPr>
        <p:spPr bwMode="auto">
          <a:xfrm>
            <a:off x="221738" y="1844824"/>
            <a:ext cx="86338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12.04. 1949- Строительство Главного здания МГУ на Воробьёвых горах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51586" name="Rectangle 2"/>
          <p:cNvSpPr>
            <a:spLocks noChangeArrowheads="1"/>
          </p:cNvSpPr>
          <p:nvPr/>
        </p:nvSpPr>
        <p:spPr bwMode="auto">
          <a:xfrm>
            <a:off x="251520" y="1484784"/>
            <a:ext cx="842493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29.08.1949 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- Испытание первой атомной бомбы в Семипалатинске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51587" name="Rectangle 3"/>
          <p:cNvSpPr>
            <a:spLocks noChangeArrowheads="1"/>
          </p:cNvSpPr>
          <p:nvPr/>
        </p:nvSpPr>
        <p:spPr bwMode="auto">
          <a:xfrm>
            <a:off x="171800" y="3356992"/>
            <a:ext cx="89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000" i="1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itchFamily="34" charset="0"/>
                <a:cs typeface="Arial" pitchFamily="34" charset="0"/>
              </a:rPr>
              <a:t>12.01.1950 - Вновь введена смертная казнь за измену, шпионаж и саботаж</a:t>
            </a:r>
            <a:endParaRPr kumimoji="0" lang="ru-RU" sz="1800" i="1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2204864"/>
            <a:ext cx="8640960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– 1951 гг. : отмена карточной системы;  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снижение цен на продукты и промышленные товары; </a:t>
            </a:r>
          </a:p>
          <a:p>
            <a:pPr algn="ctr">
              <a:lnSpc>
                <a:spcPts val="2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валовая продукция промышленности к началу 1951 г.превысила довоенный уровень на 73 процента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3789040"/>
            <a:ext cx="871296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/>
              <a:t>19456г</a:t>
            </a:r>
            <a:r>
              <a:rPr lang="ru-RU" sz="2000" b="1" i="1" dirty="0" smtClean="0"/>
              <a:t>. </a:t>
            </a:r>
            <a:r>
              <a:rPr lang="ru-RU" sz="2000" i="1" dirty="0" smtClean="0"/>
              <a:t>Постановление оргбюро ЦК ВКП(Б)  « О журналах «Звезда» и «Ленинград».  Гонения на А. Ахматову и М. Зощенко.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/>
              <a:t>1948 г. «Ленинградское дело»: репрессии конца 40-х начала 50-х годов против партийных и государственных  руководителей  РСФСР , Ленинграда и области.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/>
              <a:t>Расстреляны : Н.Вознесенский , Председатель Госплана и М.Родионов , Председатель Совмина РСФСР, А. Кузнецов, секретарь ЦК КПСС и др.</a:t>
            </a:r>
            <a:r>
              <a:rPr lang="ru-RU" sz="2000" b="1" i="1" dirty="0" smtClean="0"/>
              <a:t> </a:t>
            </a:r>
          </a:p>
          <a:p>
            <a:pPr algn="ctr">
              <a:lnSpc>
                <a:spcPts val="2000"/>
              </a:lnSpc>
              <a:buFont typeface="Wingdings" pitchFamily="2" charset="2"/>
              <a:buChar char="Ø"/>
            </a:pPr>
            <a:r>
              <a:rPr lang="ru-RU" sz="2000" i="1" dirty="0" smtClean="0"/>
              <a:t>1948-1952 гг.«Дело еврейского антифашистского комитета»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/>
              <a:t>Антисемитская политика Сталина и борьба с космополитизмом </a:t>
            </a:r>
          </a:p>
          <a:p>
            <a:pPr algn="ctr">
              <a:lnSpc>
                <a:spcPts val="2000"/>
              </a:lnSpc>
            </a:pPr>
            <a:r>
              <a:rPr lang="ru-RU" sz="2000" i="1" dirty="0" smtClean="0"/>
              <a:t>С.Михоэлс , актёр и режиссёр  убит</a:t>
            </a:r>
          </a:p>
          <a:p>
            <a:pPr algn="ctr">
              <a:lnSpc>
                <a:spcPts val="2000"/>
              </a:lnSpc>
            </a:pPr>
            <a:endParaRPr lang="ru-RU" sz="2000" i="1" dirty="0" smtClean="0"/>
          </a:p>
          <a:p>
            <a:pPr>
              <a:lnSpc>
                <a:spcPts val="2000"/>
              </a:lnSpc>
            </a:pPr>
            <a:endParaRPr lang="ru-RU" sz="2000" dirty="0" smtClean="0"/>
          </a:p>
          <a:p>
            <a:endParaRPr lang="ru-RU" dirty="0"/>
          </a:p>
        </p:txBody>
      </p:sp>
      <p:pic>
        <p:nvPicPr>
          <p:cNvPr id="12" name="Picture 2" descr="http://900igr.net/datas/istorija/SSSR-v-30-gody/0007-007-SSSR-v-30-go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1440160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k2z.ru/my_img/img/2017/03/19/457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400246">
            <a:off x="6434243" y="2206500"/>
            <a:ext cx="2624154" cy="3024336"/>
          </a:xfrm>
          <a:prstGeom prst="rect">
            <a:avLst/>
          </a:prstGeom>
          <a:noFill/>
          <a:effectLst>
            <a:softEdge rad="127000"/>
          </a:effectLst>
          <a:scene3d>
            <a:camera prst="perspectiveHeroicExtremeLeftFacing"/>
            <a:lightRig rig="threePt" dir="t"/>
          </a:scene3d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01608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dirty="0" smtClean="0">
                <a:latin typeface="Times New Roman" pitchFamily="18" charset="0"/>
              </a:rPr>
              <a:t>Послевоенное восстановление телевещания</a:t>
            </a:r>
            <a:br>
              <a:rPr lang="ru-RU" sz="3600" dirty="0" smtClean="0">
                <a:latin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</a:rPr>
              <a:t>Москва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772816"/>
            <a:ext cx="74888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1944 год – начало восстановления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Шаболовского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телецентра.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1945 год – восстановление вещания 7мая (?)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15 декабря (?).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 1948 год – июнь 1949 год – реконструкция и переоснащение МТЦ отечественной техникой.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1949 год, 16 июня – вещание восстановлено: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625 строк, 5 телекамер, магнитофоны, кинопроекторы,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новый макетно-дикторский павильон.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Установлены мощные передатчики. Приём сигнала в радиусе 70 – 80 километров.</a:t>
            </a:r>
          </a:p>
          <a:p>
            <a:pPr>
              <a:lnSpc>
                <a:spcPct val="90000"/>
              </a:lnSpc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1955 год - вещание ежедневное.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uxClub Инвестиции. Заработок в Интернете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148064" y="2204864"/>
            <a:ext cx="3652233" cy="2736304"/>
          </a:xfrm>
          <a:prstGeom prst="rect">
            <a:avLst/>
          </a:prstGeom>
          <a:noFill/>
          <a:ln w="12700"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27000"/>
          </a:effectLst>
          <a:scene3d>
            <a:camera prst="perspectiveBelow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</a:rPr>
              <a:t>Послевоенное восстановление телевещания</a:t>
            </a:r>
            <a:br>
              <a:rPr lang="ru-RU" sz="3200" dirty="0" smtClean="0">
                <a:latin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</a:rPr>
              <a:t>Ленинград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916832"/>
            <a:ext cx="51845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1948 год, 18 августа – восстановление вещания Ленинградского телецентра. </a:t>
            </a:r>
          </a:p>
          <a:p>
            <a:pPr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Передачи один - два раза в неделю.</a:t>
            </a:r>
          </a:p>
          <a:p>
            <a:pPr>
              <a:buFontTx/>
              <a:buNone/>
            </a:pP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1949 год – вещание три раза в неделю.</a:t>
            </a:r>
          </a:p>
          <a:p>
            <a:pPr>
              <a:buFontTx/>
              <a:buNone/>
            </a:pP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1950 год – вещание осуществлялось через день</a:t>
            </a:r>
          </a:p>
          <a:p>
            <a:pPr>
              <a:buFontTx/>
              <a:buNone/>
            </a:pP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Tx/>
              <a:buNone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1956 год – вещание ежедневное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</a:rPr>
              <a:t>Послевоенное восстановление телевещания</a:t>
            </a:r>
            <a:br>
              <a:rPr lang="ru-RU" sz="3200" dirty="0" smtClean="0">
                <a:latin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</a:rPr>
              <a:t>Передвижная телевизионная станция (ПТС)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556792"/>
            <a:ext cx="66967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1948 год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 Ленинграде под руководством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А.А. Сапожникова создан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экспериментальный отечественный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образец передвижной черно-белой телевизионной станции ПТС-47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 ВНИИ телевизионной техники.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опытная внестудийная трансляция – 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мая 1948 года с военного парада и демонстрации</a:t>
            </a:r>
          </a:p>
          <a:p>
            <a:pPr algn="ctr">
              <a:lnSpc>
                <a:spcPct val="9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Дворцовой площади в Ленинграде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pic>
        <p:nvPicPr>
          <p:cNvPr id="4" name="Picture 7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32240" y="1723840"/>
            <a:ext cx="2088232" cy="1754282"/>
          </a:xfrm>
          <a:prstGeom prst="rect">
            <a:avLst/>
          </a:prstGeom>
          <a:noFill/>
          <a:ln w="12700"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Прямоугольник 4"/>
          <p:cNvSpPr/>
          <p:nvPr/>
        </p:nvSpPr>
        <p:spPr>
          <a:xfrm>
            <a:off x="2699792" y="3861048"/>
            <a:ext cx="633670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1949 год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- в Москве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на оборудовании фирмы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RCA (США)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построена первая черно-белая ПТС.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Стандарт - 625 строк.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Две телевизионные камеры.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Оборудование смонтировано в городском автобусе.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Работы велись под руководством главного инженера Московского телецентра С.В.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Новаковского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 мая первый репортаж с футбольного матча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«Динамо» – «ЦДКА»  на стадионе «Динамо»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Зимой 1949-1950 хоккейные матчи.</a:t>
            </a:r>
          </a:p>
        </p:txBody>
      </p:sp>
      <p:pic>
        <p:nvPicPr>
          <p:cNvPr id="6" name="Picture 8" descr="istoriyateletzentra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536" y="4293096"/>
            <a:ext cx="2267260" cy="1512167"/>
          </a:xfrm>
          <a:prstGeom prst="rect">
            <a:avLst/>
          </a:prstGeom>
          <a:noFill/>
          <a:ln w="12700"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Послевоенная история отечественного телевидения</a:t>
            </a:r>
            <a:endParaRPr lang="ru-RU" sz="32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Начало 50-х годов ХХ века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Создание организационной структуры телевидения,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начало  регулярного вещания</a:t>
            </a: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Телевизор в советской семье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01608" cy="1475656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/>
              <a:t>Начало 50-х годов ХХ века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/>
              <a:t>Создание организационной структуры телевидения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628800"/>
            <a:ext cx="8208912" cy="491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 марта 1951 г. Постановлением Совета Министров СССР </a:t>
            </a:r>
          </a:p>
          <a:p>
            <a:pPr algn="ctr"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"Об организации регулярных телевизионных передач в г. Москве"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Создана, в составе Всесоюзного комитета по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радиоинформации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Центральная студия телевидения, 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впоследствии -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Центральное телевидение СССР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80000"/>
              </a:lnSpc>
            </a:pP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 предусматривало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все фильмы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поступавшие в кинопрокатную сеть, должны быть показаны по телевидению не позднее, чем через десять дней после премьеры; кинопрокат не получал никакого материального возмещения;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все театральные спектакли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не позднее, чем через месяц после премьеры,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показ концертов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вообще не регулировался сроками. </a:t>
            </a: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Театр и филармония не получали оплаты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трансляцию спектакля или концерта по телевидению из своего помещения, если трансляция велась во время представления, при заполненном зрителями зале. 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Показ театрального спектакля или концерта из павильона телевидения оплачивался актерским гонораром.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73616" cy="13590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Начало 50-х годов ХХ века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2700" dirty="0" smtClean="0"/>
              <a:t>Создание организационной структуры телевидения</a:t>
            </a:r>
            <a:endParaRPr lang="ru-RU" sz="27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772816"/>
            <a:ext cx="7920880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Постановлением СМ СССР предусматривалась структура Центральной студии телевидения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редакция литературно-драматического вещания,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редакция музыкального вещания,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редакция детского вещания,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общественно-политическая редакция. </a:t>
            </a:r>
          </a:p>
          <a:p>
            <a:pPr>
              <a:lnSpc>
                <a:spcPct val="90000"/>
              </a:lnSpc>
            </a:pPr>
            <a:endPara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1954 году  созданы: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киноредакция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редакции научно-популярных,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редакция промышленных, сельскохозяйственных и </a:t>
            </a:r>
          </a:p>
          <a:p>
            <a:pPr>
              <a:lnSpc>
                <a:spcPct val="90000"/>
              </a:lnSpc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спортивных передач.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53468">
            <a:off x="6637066" y="4625953"/>
            <a:ext cx="2140315" cy="1483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8530" name="Picture 2" descr="http://s50.radikal.ru/i129/1703/40/3e26672a02c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47615">
            <a:off x="469981" y="1633699"/>
            <a:ext cx="1669126" cy="9481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63272" cy="13962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/>
              <a:t>Начало 50-х годов ХХ века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700" dirty="0" smtClean="0"/>
              <a:t>Создание организационной структуры телевидения</a:t>
            </a:r>
            <a:endParaRPr lang="ru-RU" sz="27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484784"/>
            <a:ext cx="8712968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Центральная студия телевидения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создана 22 марта 1951 года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Валентина Николаевна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Шароева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первый директор студии.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Ещё не существовало ни тематических планов, ни твёрдой сетки вещания.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Транслировались новостные передачи, спортивные репортажи, музыкальные программы, кинофильмы киностудий,  мультфильмы студии «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Союзмультфильм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Публицистическое вещание началось после 1952 года и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1954 года  называлось «тематическим». Передачи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включались в программы от случая к случаю.</a:t>
            </a:r>
          </a:p>
          <a:p>
            <a:pPr>
              <a:lnSpc>
                <a:spcPct val="80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1955 года вещание осуществлялось несколько раз</a:t>
            </a:r>
          </a:p>
          <a:p>
            <a:pPr>
              <a:lnSpc>
                <a:spcPct val="80000"/>
              </a:lnSpc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неделю.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1 января 1955 года режим ежедневного вещания. 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Московская программа вышла в эфир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феврале 1956г.</a:t>
            </a:r>
          </a:p>
          <a:p>
            <a:pPr>
              <a:lnSpc>
                <a:spcPct val="80000"/>
              </a:lnSpc>
              <a:buFontTx/>
              <a:buNone/>
            </a:pP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99592" y="4293096"/>
            <a:ext cx="763284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8" name="Picture 4" descr="https://content.foto.my.mail.ru/mail/2002_09_10/_blogs/i-14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36428">
            <a:off x="6678366" y="4121960"/>
            <a:ext cx="2145061" cy="149937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030" name="Picture 6" descr="http://dailyherofor.me/upload/medialibrary/360/3602962bc48ca47b739d9833095794f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9087">
            <a:off x="1358606" y="3989991"/>
            <a:ext cx="2788908" cy="219394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91264" cy="13962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/>
              <a:t>Начало 50-х годов ХХ века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2700" dirty="0" smtClean="0"/>
              <a:t>Создание организационной структуры телевидения</a:t>
            </a:r>
            <a:endParaRPr lang="ru-RU" sz="2700" dirty="0"/>
          </a:p>
        </p:txBody>
      </p:sp>
      <p:pic>
        <p:nvPicPr>
          <p:cNvPr id="3" name="Picture 4" descr="Закрыть окно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700808"/>
            <a:ext cx="4257677" cy="237626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1026" name="Picture 2" descr="http://diletant.media/upload/iblock/c7b/c7b455195f67ed0b64109317d2d2580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81510">
            <a:off x="5409736" y="4072858"/>
            <a:ext cx="1686629" cy="2168524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5" name="Picture 15" descr="Закрыть окно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20793045">
            <a:off x="389507" y="3595473"/>
            <a:ext cx="1741649" cy="2630312"/>
          </a:xfrm>
          <a:prstGeom prst="rect">
            <a:avLst/>
          </a:prstGeom>
          <a:noFill/>
          <a:ln w="12700">
            <a:solidFill>
              <a:srgbClr val="000000"/>
            </a:solidFill>
          </a:ln>
          <a:effectLst>
            <a:softEdge rad="63500"/>
          </a:effectLst>
        </p:spPr>
      </p:pic>
      <p:pic>
        <p:nvPicPr>
          <p:cNvPr id="1028" name="Picture 4" descr="http://www.people.su/images/catalog/main/npid_547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74102">
            <a:off x="3881526" y="3757482"/>
            <a:ext cx="1581435" cy="2728277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5724128" y="1916832"/>
            <a:ext cx="30243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Дикторы телевидения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Валентина Леонтьева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Игорь Кириллов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Нина </a:t>
            </a:r>
            <a:r>
              <a:rPr lang="ru-R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Кондратова</a:t>
            </a:r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Анна Шилова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Виктор Балашов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24192</TotalTime>
  <Words>14214</Words>
  <Application>Microsoft Office PowerPoint</Application>
  <PresentationFormat>Экран (4:3)</PresentationFormat>
  <Paragraphs>3375</Paragraphs>
  <Slides>281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281</vt:i4>
      </vt:variant>
    </vt:vector>
  </HeadingPairs>
  <TitlesOfParts>
    <vt:vector size="282" baseType="lpstr">
      <vt:lpstr>Литейная</vt:lpstr>
      <vt:lpstr>ИСТОРИЯ ОТЕЧЕСТВЕННОГО ТЕЛЕВИДЕНИЯ</vt:lpstr>
      <vt:lpstr>Слайд 2</vt:lpstr>
      <vt:lpstr>Вместо предисловия</vt:lpstr>
      <vt:lpstr>Зачем изучать историю? </vt:lpstr>
      <vt:lpstr>Зачем изучать историю?</vt:lpstr>
      <vt:lpstr>Зачем изучать историю?</vt:lpstr>
      <vt:lpstr>Что даёт знание истории телевидения</vt:lpstr>
      <vt:lpstr>Что даёт знание истории телевидения</vt:lpstr>
      <vt:lpstr>Что даёт знание истории телевидения</vt:lpstr>
      <vt:lpstr>Что даёт знание истории телевидения</vt:lpstr>
      <vt:lpstr>Что даёт знание истории телевидения</vt:lpstr>
      <vt:lpstr>Что даёт знание истории телевидения</vt:lpstr>
      <vt:lpstr>Что даёт знание истории телевидения</vt:lpstr>
      <vt:lpstr>Что даёт знание истории телевидения</vt:lpstr>
      <vt:lpstr>Природа телевидения, его свойства</vt:lpstr>
      <vt:lpstr>Что можно и следует почитать  Основная литература</vt:lpstr>
      <vt:lpstr>Что можно и следует почитать  Основная литература</vt:lpstr>
      <vt:lpstr>Что можно и следует почитать Дополнительная литература</vt:lpstr>
      <vt:lpstr>Что можно и следует почитать Дополнительная литература</vt:lpstr>
      <vt:lpstr>Что можно и следует почитать Дополнительная литература</vt:lpstr>
      <vt:lpstr>Вокруг телевидения…</vt:lpstr>
      <vt:lpstr>Дальновидение как предчувствие</vt:lpstr>
      <vt:lpstr>Дальновидение как предчувствие</vt:lpstr>
      <vt:lpstr>Дальновидение как предчувствие</vt:lpstr>
      <vt:lpstr>Великие изобретения  меняют социальную среду</vt:lpstr>
      <vt:lpstr>Великие изобретения  меняют социальную среду</vt:lpstr>
      <vt:lpstr>Великие изобретения  меняют социальную среду</vt:lpstr>
      <vt:lpstr>Великие изобретения  меняют социальную среду</vt:lpstr>
      <vt:lpstr>Великие изобретения  меняют социальную среду</vt:lpstr>
      <vt:lpstr>Великие изобретения  меняют социальную среду</vt:lpstr>
      <vt:lpstr>Великие открытия XIX – начала ХХ века</vt:lpstr>
      <vt:lpstr>Великие открытия XIX века Теория электромагнитных волн</vt:lpstr>
      <vt:lpstr>Великие открытия XIX века   Теория электромагнитных волн</vt:lpstr>
      <vt:lpstr>Великие открытия XIX века  Рождение радиосвязи</vt:lpstr>
      <vt:lpstr>Великие открытия XIX века  Рождение радиосвязи</vt:lpstr>
      <vt:lpstr>Великие открытия XIX века  Рождение кинематографа</vt:lpstr>
      <vt:lpstr>Великие открытия XIX века</vt:lpstr>
      <vt:lpstr>Великие открытия XIX века Рождение телевидения</vt:lpstr>
      <vt:lpstr>Великие открытия XIX века Из истории фотоэффекта</vt:lpstr>
      <vt:lpstr>Великие открытия XIX века  «Светоносные» явления</vt:lpstr>
      <vt:lpstr>Великие открытия XIX века «Светоносные» явления</vt:lpstr>
      <vt:lpstr> Великие открытия XIX века  Механический способы передачи изображения  </vt:lpstr>
      <vt:lpstr>Великие открытия XIX века  Способы передачи изображения на расстояние</vt:lpstr>
      <vt:lpstr>Великие открытия XIX века  Механический способы передачи изображения</vt:lpstr>
      <vt:lpstr>Великие открытия XIX века  Опыты с передачей цветного изображения</vt:lpstr>
      <vt:lpstr>Великие изобретения начала ХХ века Зарождение  электронного телевидения</vt:lpstr>
      <vt:lpstr>Великие изобретения начала ХХ века Зарождение  электронного телевидения</vt:lpstr>
      <vt:lpstr>Великие изобретения начала ХХ века Зарождение  электронного телевидения</vt:lpstr>
      <vt:lpstr>Великие изобретения начала ХХ века Зарождение  электронного телевидения</vt:lpstr>
      <vt:lpstr>К началу телевизионного  вещания  в России</vt:lpstr>
      <vt:lpstr>         </vt:lpstr>
      <vt:lpstr>Создание научно-исследовательской  база и разработки  для будущего телевидения.   1918 – 1921  </vt:lpstr>
      <vt:lpstr>Поиски изобретателей</vt:lpstr>
      <vt:lpstr>Поиски изобретателей</vt:lpstr>
      <vt:lpstr> Два направления в создании телевидения</vt:lpstr>
      <vt:lpstr>Два направления в создании телевидения  Работы группы В.И.Архангельского и П.В.Шмакова</vt:lpstr>
      <vt:lpstr> Начало телевизионного вещания в СССР  </vt:lpstr>
      <vt:lpstr>Исторический фон 1931 -1941  В эти годы:</vt:lpstr>
      <vt:lpstr>Исторический фон 1931 -1941</vt:lpstr>
      <vt:lpstr>Исторический фон 1931 -1941</vt:lpstr>
      <vt:lpstr>Исторический фон 1931 -1941</vt:lpstr>
      <vt:lpstr>Начало отечественного телевещания Механическое, малострочное, телевидение</vt:lpstr>
      <vt:lpstr>Начало отечественного телевещания Механическое, малострочное, телевидение</vt:lpstr>
      <vt:lpstr>Начало отечественного телевещания Механическое, малострочное, телевидение</vt:lpstr>
      <vt:lpstr>Начало отечественного телевещания  Телевидение 30-х 40-х годов </vt:lpstr>
      <vt:lpstr>Начало  отечественного телевещания Что показывало малострочное  телевидение</vt:lpstr>
      <vt:lpstr>Начало  отечественного телевещания Что показывало малострочное  телевидение</vt:lpstr>
      <vt:lpstr>Начало  отечественного телевещания  в Ленинграде</vt:lpstr>
      <vt:lpstr>Начало  отечественного телевещания Первые телевизоры механического телевидения</vt:lpstr>
      <vt:lpstr>Начало телевидения в Европе и США</vt:lpstr>
      <vt:lpstr>«Даёшь телевидение!»  Первая пятилетка 1928/29 – 1932/33 годы</vt:lpstr>
      <vt:lpstr>Начало телевизионного вещания в СССР</vt:lpstr>
      <vt:lpstr>Начало отечественного телевещания</vt:lpstr>
      <vt:lpstr> </vt:lpstr>
      <vt:lpstr>Начало отечественного телевещания  Опытный Ленинградский телецентр</vt:lpstr>
      <vt:lpstr>Начало отечественного телевещания  Московский телевизионный центр на Шаболовке</vt:lpstr>
      <vt:lpstr>Начало отечественного телевещания  Московский телевизионный центр на Шаболовке</vt:lpstr>
      <vt:lpstr>Начало отечественного телевещания  Московский телевизионный центр на Шаболовке</vt:lpstr>
      <vt:lpstr>Начало отечественного телевещания  Московский телевизионный центр на Шаболовке</vt:lpstr>
      <vt:lpstr>Начало отечественного телевещания  Московский телевизионный центр на Шаболовке</vt:lpstr>
      <vt:lpstr>Начало отечественного телевещания  Первые телевизоры</vt:lpstr>
      <vt:lpstr>Начало отечественного телевещания  Первое кабельное телевидение</vt:lpstr>
      <vt:lpstr>Телефикация страны</vt:lpstr>
      <vt:lpstr>Телефикация страны</vt:lpstr>
      <vt:lpstr>Великая Отечественная война</vt:lpstr>
      <vt:lpstr>Великая Отечественная война</vt:lpstr>
      <vt:lpstr>Послевоенная история отечественного телевидения</vt:lpstr>
      <vt:lpstr>Исторический фон 1944 -1951 В эти годы:</vt:lpstr>
      <vt:lpstr>Исторический фон 1944 -1951 В эти годы:</vt:lpstr>
      <vt:lpstr>Исторический фон 1944 -1951 В эти годы:</vt:lpstr>
      <vt:lpstr>Исторический фон 1944 -1951 В эти годы:</vt:lpstr>
      <vt:lpstr>  Послевоенное восстановление телевещания Москва </vt:lpstr>
      <vt:lpstr>Послевоенное восстановление телевещания Ленинград</vt:lpstr>
      <vt:lpstr>Послевоенное восстановление телевещания Передвижная телевизионная станция (ПТС)</vt:lpstr>
      <vt:lpstr>Послевоенная история отечественного телевидения</vt:lpstr>
      <vt:lpstr>Начало 50-х годов ХХ века Создание организационной структуры телевидения</vt:lpstr>
      <vt:lpstr>Начало 50-х годов ХХ века  Создание организационной структуры телевидения</vt:lpstr>
      <vt:lpstr>Начало 50-х годов ХХ века  Создание организационной структуры телевидения</vt:lpstr>
      <vt:lpstr>Начало 50-х годов ХХ века  Создание организационной структуры телевидения</vt:lpstr>
      <vt:lpstr>Начало 50-х годов ХХ века Телевизор в советской семье </vt:lpstr>
      <vt:lpstr>Начало 50-х годов ХХ века Телевизор в советской семье </vt:lpstr>
      <vt:lpstr>Начало 50-х годов ХХ века Телевизор в советской семье </vt:lpstr>
      <vt:lpstr>Телевидение периода «оттепели»:  середина 50-х – середина 60-х годов Вторая половина 50-х годов  </vt:lpstr>
      <vt:lpstr>Исторический фон  Начало и  середина 50-х годов ХХ века В эти годы… </vt:lpstr>
      <vt:lpstr>Исторический фон  Начало и середина50-х годов ХХ века В эти годы…</vt:lpstr>
      <vt:lpstr>Исторический фон  Начало и середина 50-х годов ХХ века В эти годы…</vt:lpstr>
      <vt:lpstr>6-ой Всемирный фестиваль  молодёжи и студентов  Москва 28 июля – 11 августа 1957 года</vt:lpstr>
      <vt:lpstr>6-ой Всемирный фестиваль  молодёжи и студентов  Москва 28 июля – 11 августа 1957 года</vt:lpstr>
      <vt:lpstr>6-ой Всемирный фестиваль  молодёжи и студентов  Москва 28 июля – 11 августа 1957 года</vt:lpstr>
      <vt:lpstr> В режиме ежедневного телевещания:  поиски  информационного содержания </vt:lpstr>
      <vt:lpstr>В режиме ежедневного телевещания:  поиски информационного содержания</vt:lpstr>
      <vt:lpstr>В режиме ежедневного телевещания:  поиски информационного содержания</vt:lpstr>
      <vt:lpstr>В режиме ежедневного телевещания: журналисты приходят на телевидение</vt:lpstr>
      <vt:lpstr>В режиме ежедневного телевещания:  журналисты приходят на телевидение</vt:lpstr>
      <vt:lpstr>В режиме ежедневного телевещания: поиски в формах художественного телевидения</vt:lpstr>
      <vt:lpstr>В режиме ежедневного телевещания: поиски в формах художественного телевидения</vt:lpstr>
      <vt:lpstr>В режиме ежедневного телевещания: поиски в формах художественного телевидения</vt:lpstr>
      <vt:lpstr>В режиме ежедневного телевещания: поиски в формах художественного телевидения</vt:lpstr>
      <vt:lpstr>В режиме ежедневного телевещания: поиски в формах художественного телевидения</vt:lpstr>
      <vt:lpstr>В режиме ежедневного телевещания: освоение спортивного репортажа в прямой трансляции</vt:lpstr>
      <vt:lpstr>В режиме ежедневного телевещания: освоение спортивного репортажа в прямой трансляции</vt:lpstr>
      <vt:lpstr>В режиме ежедневного телевещания: поиски  форм телепроизведений</vt:lpstr>
      <vt:lpstr>В режиме ежедневного телевещания: поиски  прогрмных решений</vt:lpstr>
      <vt:lpstr>Телефикация страны   концу 50-х – началу 60-х годов </vt:lpstr>
      <vt:lpstr>Телевидение периода «оттепели»:  середина 50-х – середина 60-х годов Шестидесятые годы </vt:lpstr>
      <vt:lpstr>Исторический фон: шестидесятые годы  В эти годы…</vt:lpstr>
      <vt:lpstr>Исторический фон: шестидесятые годы  В эти годы…</vt:lpstr>
      <vt:lpstr>Исторический фон: шестидесятые годы  В эти годы…</vt:lpstr>
      <vt:lpstr>Исторический фон: шестидесятые годы  В эти годы…</vt:lpstr>
      <vt:lpstr>Исторический фон: шестидесятые годы  В эти годы…</vt:lpstr>
      <vt:lpstr>  </vt:lpstr>
      <vt:lpstr>        </vt:lpstr>
      <vt:lpstr> Государственная политика и телевидение  Постановление ЦК КПСС от 29.01.1960</vt:lpstr>
      <vt:lpstr>Государственная политика и телевидение Постановление ЦК КПСС от 29.01.1960 </vt:lpstr>
      <vt:lpstr>Государственная политика и телевидение Постановление ЦК КПСС от 29.01.1960</vt:lpstr>
      <vt:lpstr>Телевидение информирует, просвещает, развлекает Самые популярные передачи 60-х годов  в последовательности их создания 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Необходимое отступление  по поводу информационного вещания </vt:lpstr>
      <vt:lpstr>Телевидение информирует, просвещает, развлекает Необходимое отступление  по поводу информационного вещания</vt:lpstr>
      <vt:lpstr>Телевидение информирует, просвещает, развлекает Необходимое отступление  по поводу информационного вещания</vt:lpstr>
      <vt:lpstr>Телевидение информирует, просвещает, развлекает Необходимое отступление  по поводу информационного вещания</vt:lpstr>
      <vt:lpstr>Телевидение информирует, просвещает, развлекает Необходимое отступление  по поводу информационного вещания</vt:lpstr>
      <vt:lpstr>Телевидение информирует, просвещает, развлекает Самые популярные передачи 60-х годов  в последовательности их создания</vt:lpstr>
      <vt:lpstr>Телевидение информирует, просвещает, развлекает  Телевидение и кинематограф</vt:lpstr>
      <vt:lpstr>Телевидение информирует, просвещает, развлекает  Телевидение и кинематограф</vt:lpstr>
      <vt:lpstr>Телевидение информирует, просвещает, развлекает  Телевидение и кинематограф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кинематограф: документальное кино</vt:lpstr>
      <vt:lpstr>Телевидение информирует, просвещает, развлекает  Телевидение и игровой кинематограф</vt:lpstr>
      <vt:lpstr>Телевидение информирует, просвещает, развлекает  Телевидение и игровой кинематограф</vt:lpstr>
      <vt:lpstr>Телевидение информирует, просвещает, развлекает  Телевидение и игровой кинематограф</vt:lpstr>
      <vt:lpstr>Телевидение информирует, просвещает, развлекает  Телевидение и игровой кинематограф</vt:lpstr>
      <vt:lpstr>Телевидение информирует, просвещает, развлекает  Телевидение и игровой кинематограф</vt:lpstr>
      <vt:lpstr>Телевидение информирует, просвещает, развлекает  Телевидение и игровой кинематограф</vt:lpstr>
      <vt:lpstr>Телевидение информирует, просвещает, развлекает  Телевидение и театр</vt:lpstr>
      <vt:lpstr>Телевидение информирует, просвещает, развлекает  Телевидение и театр</vt:lpstr>
      <vt:lpstr>Телевидение информирует, просвещает, развлекает  Телевидение и театр</vt:lpstr>
      <vt:lpstr>Телевидение информирует, просвещает, развлекает  Телевидение и театр</vt:lpstr>
      <vt:lpstr>Телевидение информирует, просвещает, развлекает  Телевидение и театр</vt:lpstr>
      <vt:lpstr>Телевидение информирует, просвещает, развлекает  Телевидение и театр</vt:lpstr>
      <vt:lpstr>Телевидение информирует, просвещает, развлекает  Телевидение и театр</vt:lpstr>
      <vt:lpstr>Телевидение информирует, просвещает, развлекает  Телевидение и театр</vt:lpstr>
      <vt:lpstr>Телевидение информирует, просвещает, развлекает  Телевидение и театр</vt:lpstr>
      <vt:lpstr>Телевидение информирует, просвещает, развлекает Новые технические возможности</vt:lpstr>
      <vt:lpstr>Телевидение информирует, просвещает, развлекает  Телевизионная программа</vt:lpstr>
      <vt:lpstr>Телевидение информирует, просвещает, развлекает  Телевизионная программа</vt:lpstr>
      <vt:lpstr>Телевидение информирует, просвещает, развлекает  Телевизионная программа</vt:lpstr>
      <vt:lpstr>Телевидение информирует, просвещает, развлекает  Телевизионная программа</vt:lpstr>
      <vt:lpstr>К творческим итогам  «золотого десятилетия» телевидения</vt:lpstr>
      <vt:lpstr>Главные телевизионные события  60-х годов </vt:lpstr>
      <vt:lpstr>Главные телевизионные события  60-х годов</vt:lpstr>
      <vt:lpstr>Главные телевизионные события  60-х годов</vt:lpstr>
      <vt:lpstr>Главные телевизионные события  60-х годов</vt:lpstr>
      <vt:lpstr>Главные телевизионные события  60-х годов</vt:lpstr>
      <vt:lpstr>Главные телевизионные события  60-х годов</vt:lpstr>
      <vt:lpstr>Новые технологии в телепроизводстве рубежа 60-х – 70-х годов Видеозапись и видеомагнитофон</vt:lpstr>
      <vt:lpstr>Новые технологии в телепроизводстве рубежа 60-х – 70-х годов Видеозапись и видеомагнитофон</vt:lpstr>
      <vt:lpstr>Новые технологии в телепроизводстве рубежа 60-х – 70-х годов Видеозапись и видеомагнитофон</vt:lpstr>
      <vt:lpstr>Телевидение   70-х – середины 80-х годов</vt:lpstr>
      <vt:lpstr>  </vt:lpstr>
      <vt:lpstr>Государственная политика и телевидение Реорганизация управления телевидением страны</vt:lpstr>
      <vt:lpstr>Государственная политика и телевидение Реорганизация управления телевидением страны</vt:lpstr>
      <vt:lpstr>Государственная политика и телевидение Реорганизация управления телевидением страны</vt:lpstr>
      <vt:lpstr>Государственная политика и телевидение Государственный контроль за СМИ и телевидением</vt:lpstr>
      <vt:lpstr>Государственная политика и телевидение Реорганизация управления телевидением страны</vt:lpstr>
      <vt:lpstr>Государственная политика и телевидение Реорганизация управления телевидением страны</vt:lpstr>
      <vt:lpstr>Государственная политика и телевидение Реорганизация управления телевидением страны</vt:lpstr>
      <vt:lpstr>Государственная политика и телевидение Реорганизация управления телевидением страны</vt:lpstr>
      <vt:lpstr>Государственная политика и телевидение Реорганизация управления телевидением страны</vt:lpstr>
      <vt:lpstr>Государственная политика и телевидение Реорганизация управления телевидением страны</vt:lpstr>
      <vt:lpstr>Реформа информационного вещания</vt:lpstr>
      <vt:lpstr>Реформа информационного вещания</vt:lpstr>
      <vt:lpstr>Реформа информационного вещания </vt:lpstr>
      <vt:lpstr>Реформа информационного вещания</vt:lpstr>
      <vt:lpstr>Реформа информационного вещания </vt:lpstr>
      <vt:lpstr>Реформа информационного вещания </vt:lpstr>
      <vt:lpstr>Реформа информационного и  общественно-политического вещания </vt:lpstr>
      <vt:lpstr>Реформа общественно-политического вещания </vt:lpstr>
      <vt:lpstr>Реформа общественно-политического вещания </vt:lpstr>
      <vt:lpstr>Реформа общественно-политического вещания </vt:lpstr>
      <vt:lpstr>Реформа общественно-политического вещания </vt:lpstr>
      <vt:lpstr>Реформа общественно-политического вещания </vt:lpstr>
      <vt:lpstr>Реформа общественно-политического вещания </vt:lpstr>
      <vt:lpstr>Реформа общественно-политического вещания </vt:lpstr>
      <vt:lpstr>Реформа общественно-политического вещания </vt:lpstr>
      <vt:lpstr>Реформа общественно-политического вещания </vt:lpstr>
      <vt:lpstr>Реформа общественно-политического вещания </vt:lpstr>
      <vt:lpstr>Общественно-политическое вещание </vt:lpstr>
      <vt:lpstr>Телевидение информирует, просвещает, развлекает Необходимое отступление  по поводу информационного вещания</vt:lpstr>
      <vt:lpstr>Общественно-политическое вещание События в стране и на телеэкране </vt:lpstr>
      <vt:lpstr>Общественно-политическое вещание  События в стране и на телеэкране </vt:lpstr>
      <vt:lpstr>Общественно-политическое вещание  События в стране и на телеэкране </vt:lpstr>
      <vt:lpstr>Общественно-политическое вещание  События в стране, но не на телеэкране </vt:lpstr>
      <vt:lpstr>Общественно-политическое вещание  События в стране, но не на телеэкране </vt:lpstr>
      <vt:lpstr>Общественно-политическое вещание  События , которые телевидение не могло замалчивать</vt:lpstr>
      <vt:lpstr>Общественно-политическое вещание  События , которые телевидение не могло замалчивать</vt:lpstr>
      <vt:lpstr>Телевидение   70-х – середины 80-х годов</vt:lpstr>
      <vt:lpstr>Сохраняя лучшее и создавая новое…</vt:lpstr>
      <vt:lpstr>Сохраняя лучшее и создавая новое… Главная редакция литературно-драматических передач </vt:lpstr>
      <vt:lpstr>Сохраняя лучшее и создавая новое… Главная редакция литературно-драматических передач</vt:lpstr>
      <vt:lpstr>Сохраняя лучшее и создавая новое… Главная редакция литературно-драматических передач</vt:lpstr>
      <vt:lpstr>Сохраняя лучшее и создавая новое… Главная редакция литературно-драматических передач</vt:lpstr>
      <vt:lpstr>Сохраняя лучшее и создавая новое… Главная редакция литературно-драматических передач</vt:lpstr>
      <vt:lpstr> </vt:lpstr>
      <vt:lpstr>Концертная студия  в Останкинском телецентре.  </vt:lpstr>
      <vt:lpstr>Сохраняя лучшее и создавая новое… Главная редакция музыкальных программ</vt:lpstr>
      <vt:lpstr>Сохраняя лучшее и создавая новое… Главная редакция музыкальных программ</vt:lpstr>
      <vt:lpstr>Сохраняя лучшее и создавая новое… </vt:lpstr>
      <vt:lpstr>Сохраняя лучшее и создавая новое… Главная редакция народного творчества</vt:lpstr>
      <vt:lpstr>Сохраняя лучшее и создавая новое… Главная редакция народного творчества</vt:lpstr>
      <vt:lpstr>Сохраняя лучшее и создавая новое… Главная редакция народного творчества</vt:lpstr>
      <vt:lpstr>Сохраняя лучшее и создавая новое… Главная редакция программ для молодёжи</vt:lpstr>
      <vt:lpstr>Сохраняя лучшее и создавая новое… Главная редакция программ для молодёжи</vt:lpstr>
      <vt:lpstr>Сохраняя лучшее и создавая новое… Главная редакция программ для молодёжи</vt:lpstr>
      <vt:lpstr>Сохраняя лучшее и создавая новое… Главная редакция программ для молодёжи</vt:lpstr>
      <vt:lpstr>Сохраняя лучшее и создавая новое… Главная редакция программ для молодёжи</vt:lpstr>
      <vt:lpstr>Сохраняя лучшее и создавая новое… Главная редакция программ для молодёжи</vt:lpstr>
      <vt:lpstr>Сохраняя лучшее и создавая новое… Главная редакция программ для молодёжи</vt:lpstr>
      <vt:lpstr>Сохраняя лучшее и создавая новое…  Валентина Михайловна Леонтьева</vt:lpstr>
      <vt:lpstr>Сохраняя лучшее и создавая новое… Главная редакция программ для детей и юношества</vt:lpstr>
      <vt:lpstr>Сохраняя лучшее и создавая новое… Главная редакция программ для детей и юношества</vt:lpstr>
      <vt:lpstr>Сохраняя лучшее и создавая новое… Творческое объединение «Экран»</vt:lpstr>
      <vt:lpstr>Сохраняя лучшее и создавая новое… Творческое объединение «Экран»: мультстудия</vt:lpstr>
      <vt:lpstr>Суперспорт на телеэкране</vt:lpstr>
      <vt:lpstr>XXII олимпийские игры   19 июля - 3 августа 1980 год</vt:lpstr>
      <vt:lpstr>Телевидение и XXII олимпийские игры   19 июля - 3 августа 1980 год</vt:lpstr>
      <vt:lpstr>  Система телевидения страны  к середине 80-х годов</vt:lpstr>
      <vt:lpstr>Система телевидения страны  к середине 80-х годов</vt:lpstr>
      <vt:lpstr>Заключение</vt:lpstr>
      <vt:lpstr>Заключение</vt:lpstr>
      <vt:lpstr>Заключение</vt:lpstr>
      <vt:lpstr>Заключение</vt:lpstr>
      <vt:lpstr>Слайд 281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Григорий</dc:creator>
  <cp:lastModifiedBy>Григорий</cp:lastModifiedBy>
  <cp:revision>1546</cp:revision>
  <dcterms:created xsi:type="dcterms:W3CDTF">2017-01-31T09:55:51Z</dcterms:created>
  <dcterms:modified xsi:type="dcterms:W3CDTF">2020-12-10T09:32:11Z</dcterms:modified>
</cp:coreProperties>
</file>